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6" r:id="rId6"/>
    <p:sldId id="262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33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65DBC-3209-44BF-B697-9A8D3F3DF87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D256F-9BA3-4B85-A680-0093039AB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22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8D256F-9BA3-4B85-A680-0093039AB0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77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737-53B7-498D-BC96-5D171F80E8E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7415-1BC3-4143-9C5F-E8E1DE8D1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8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737-53B7-498D-BC96-5D171F80E8E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7415-1BC3-4143-9C5F-E8E1DE8D1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9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737-53B7-498D-BC96-5D171F80E8E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7415-1BC3-4143-9C5F-E8E1DE8D1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6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737-53B7-498D-BC96-5D171F80E8E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7415-1BC3-4143-9C5F-E8E1DE8D1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6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737-53B7-498D-BC96-5D171F80E8E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7415-1BC3-4143-9C5F-E8E1DE8D1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99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737-53B7-498D-BC96-5D171F80E8E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7415-1BC3-4143-9C5F-E8E1DE8D1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1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737-53B7-498D-BC96-5D171F80E8E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7415-1BC3-4143-9C5F-E8E1DE8D1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0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737-53B7-498D-BC96-5D171F80E8E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7415-1BC3-4143-9C5F-E8E1DE8D1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8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737-53B7-498D-BC96-5D171F80E8E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7415-1BC3-4143-9C5F-E8E1DE8D1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84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737-53B7-498D-BC96-5D171F80E8E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7415-1BC3-4143-9C5F-E8E1DE8D1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08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737-53B7-498D-BC96-5D171F80E8E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7415-1BC3-4143-9C5F-E8E1DE8D1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97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2737-53B7-498D-BC96-5D171F80E8E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C7415-1BC3-4143-9C5F-E8E1DE8D1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034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irebirdfeathers.com/2015/10/13/thunderbolt-prize-winners-tony-sevil-winner-of-the-new-england-award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leozeladabrauliograjeda.blogspot.com/2006/06/madame-bovarylos-orgenes-de-la-novela.html" TargetMode="Externa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aclassedefabienne.blogspot.com/2019/02/germinal-demile-zola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779FDA2-CF37-FB2A-3170-0C2CE706E4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3593" y="2052244"/>
            <a:ext cx="9164320" cy="2899372"/>
          </a:xfrm>
        </p:spPr>
        <p:txBody>
          <a:bodyPr>
            <a:normAutofit/>
          </a:bodyPr>
          <a:lstStyle/>
          <a:p>
            <a:r>
              <a:rPr lang="en-US" dirty="0">
                <a:latin typeface="Algerian" panose="04020705040A02060702" pitchFamily="82" charset="0"/>
              </a:rPr>
              <a:t>Realism and Naturalism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161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0C51F-0221-45F5-D2AA-36E2C0A83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               REALISM and NATURALISM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E2DA0-F0EA-FE21-B588-2CE263E40E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07516"/>
            <a:ext cx="5181600" cy="45668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i="1" u="sng" dirty="0"/>
              <a:t>Similarities</a:t>
            </a:r>
          </a:p>
          <a:p>
            <a:r>
              <a:rPr lang="en-US" dirty="0">
                <a:latin typeface="Bahnschrift" panose="020B0502040204020203" pitchFamily="34" charset="0"/>
              </a:rPr>
              <a:t>Both realism and naturalism had an emphasis on reality.</a:t>
            </a:r>
          </a:p>
          <a:p>
            <a:r>
              <a:rPr lang="en-US" dirty="0">
                <a:latin typeface="Bahnschrift" panose="020B0502040204020203" pitchFamily="34" charset="0"/>
              </a:rPr>
              <a:t>Both realism and naturalism emerged in 1800.</a:t>
            </a:r>
          </a:p>
          <a:p>
            <a:r>
              <a:rPr lang="en-US" dirty="0">
                <a:latin typeface="Bahnschrift" panose="020B0502040204020203" pitchFamily="34" charset="0"/>
              </a:rPr>
              <a:t>Both lack religious emphasis.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4CDAAE-B7E0-53B9-1C90-D9C204597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4189"/>
            <a:ext cx="5349240" cy="383277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    </a:t>
            </a:r>
            <a:r>
              <a:rPr lang="en-US" i="1" u="sng" dirty="0"/>
              <a:t>Dissimilarities</a:t>
            </a:r>
          </a:p>
          <a:p>
            <a:r>
              <a:rPr lang="en-US" dirty="0">
                <a:latin typeface="Bahnschrift" panose="020B0502040204020203" pitchFamily="34" charset="0"/>
              </a:rPr>
              <a:t>Naturalism is an exaggerated version of realism.</a:t>
            </a:r>
          </a:p>
          <a:p>
            <a:r>
              <a:rPr lang="en-US" dirty="0">
                <a:latin typeface="Bahnschrift" panose="020B0502040204020203" pitchFamily="34" charset="0"/>
              </a:rPr>
              <a:t>Realism focused on middle- class , naturalism focused on lower class.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81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0D73A-2853-E5AF-13C7-FEE08ED84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36600" y="1411605"/>
            <a:ext cx="10515600" cy="1325563"/>
          </a:xfrm>
        </p:spPr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                        Literary time period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53EA7-CDD5-5C90-F3A0-A383DC442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36623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Realism                                                      Naturalism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(1865-1910)                                              (1890-1940)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81870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7AAD6-2884-E7FA-0A56-5FF356E2B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5272" y="695063"/>
            <a:ext cx="10515600" cy="1325563"/>
          </a:xfrm>
        </p:spPr>
        <p:txBody>
          <a:bodyPr/>
          <a:lstStyle/>
          <a:p>
            <a:r>
              <a:rPr lang="en-US" dirty="0"/>
              <a:t>  </a:t>
            </a:r>
            <a:r>
              <a:rPr lang="en-US" dirty="0">
                <a:latin typeface="Algerian" panose="04020705040A02060702" pitchFamily="82" charset="0"/>
              </a:rPr>
              <a:t>Definition of Realism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1408B-5A40-7994-F8A3-7085BADF7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4091"/>
            <a:ext cx="10515600" cy="2469822"/>
          </a:xfrm>
        </p:spPr>
        <p:txBody>
          <a:bodyPr/>
          <a:lstStyle/>
          <a:p>
            <a:r>
              <a:rPr lang="en-US" dirty="0"/>
              <a:t>Realism is a 19</a:t>
            </a:r>
            <a:r>
              <a:rPr lang="en-US" baseline="30000" dirty="0"/>
              <a:t>th</a:t>
            </a:r>
            <a:r>
              <a:rPr lang="en-US" dirty="0"/>
              <a:t> C literary movement that depicts life without idealizing or romanticizing it.</a:t>
            </a:r>
          </a:p>
          <a:p>
            <a:r>
              <a:rPr lang="en-US" dirty="0"/>
              <a:t>The most general aim of realism was to offer a truthful, accurate and objective representation of the real world, both the external world and the human self.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911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F996F-CA96-3487-D2DF-C1B29F7FD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</a:t>
            </a:r>
            <a:r>
              <a:rPr lang="en-US" dirty="0">
                <a:latin typeface="Algerian" panose="04020705040A02060702" pitchFamily="82" charset="0"/>
              </a:rPr>
              <a:t>Characteristics of Realism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F0DF7-8713-12A5-3D11-05B696FBD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Bahnschrift" panose="020B0502040204020203" pitchFamily="34" charset="0"/>
              </a:rPr>
              <a:t>The use of descriptive and evocative details.</a:t>
            </a:r>
          </a:p>
          <a:p>
            <a:r>
              <a:rPr lang="en-US" dirty="0">
                <a:latin typeface="Bahnschrift" panose="020B0502040204020203" pitchFamily="34" charset="0"/>
              </a:rPr>
              <a:t>Renders reality closely and in comprehensive detail.</a:t>
            </a:r>
          </a:p>
          <a:p>
            <a:r>
              <a:rPr lang="en-US" dirty="0">
                <a:latin typeface="Bahnschrift" panose="020B0502040204020203" pitchFamily="34" charset="0"/>
              </a:rPr>
              <a:t>Selective presentation of reality with an emphasis on verisimilitude, even at the expense of a well-made plot.</a:t>
            </a:r>
          </a:p>
          <a:p>
            <a:r>
              <a:rPr lang="en-US" dirty="0">
                <a:latin typeface="Bahnschrift" panose="020B0502040204020203" pitchFamily="34" charset="0"/>
              </a:rPr>
              <a:t>Inclusion of characters and incidents from all social strata, dealing not merely with rulers and nobility.</a:t>
            </a:r>
          </a:p>
          <a:p>
            <a:r>
              <a:rPr lang="en-US" dirty="0">
                <a:latin typeface="Bahnschrift" panose="020B0502040204020203" pitchFamily="34" charset="0"/>
              </a:rPr>
              <a:t>Focusing on the present and choosing topics from contemporary life rather than longing for some idealized past.</a:t>
            </a:r>
          </a:p>
          <a:p>
            <a:r>
              <a:rPr lang="en-US" dirty="0">
                <a:latin typeface="Bahnschrift" panose="020B0502040204020203" pitchFamily="34" charset="0"/>
              </a:rPr>
              <a:t>Emphasizes the social rather than the individual ( or seeing the individual as a social being)</a:t>
            </a:r>
          </a:p>
        </p:txBody>
      </p:sp>
    </p:spTree>
    <p:extLst>
      <p:ext uri="{BB962C8B-B14F-4D97-AF65-F5344CB8AC3E}">
        <p14:creationId xmlns:p14="http://schemas.microsoft.com/office/powerpoint/2010/main" val="2275198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28FBC-9968-B791-AFF8-C4BF1D57B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3068" y="365125"/>
            <a:ext cx="9430732" cy="1906735"/>
          </a:xfrm>
        </p:spPr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Definition of Naturalism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214C8-DBEF-EBD1-76C4-0999767E1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22829"/>
            <a:ext cx="10515600" cy="4351338"/>
          </a:xfrm>
        </p:spPr>
        <p:txBody>
          <a:bodyPr/>
          <a:lstStyle/>
          <a:p>
            <a:r>
              <a:rPr lang="en-US" dirty="0">
                <a:latin typeface="Bahnschrift" panose="020B0502040204020203" pitchFamily="34" charset="0"/>
              </a:rPr>
              <a:t>Naturalism is a literary movement that was an extension of realism.</a:t>
            </a:r>
          </a:p>
          <a:p>
            <a:r>
              <a:rPr lang="en-US" dirty="0">
                <a:latin typeface="Bahnschrift" panose="020B0502040204020203" pitchFamily="34" charset="0"/>
              </a:rPr>
              <a:t>It depicted real people in real situations like realism, but believed that forces larger than the individual- nature, fate, heredity-shaped individual destiny</a:t>
            </a:r>
            <a:r>
              <a:rPr lang="en-US" dirty="0">
                <a:latin typeface="Agency FB" panose="020B0503020202020204" pitchFamily="34" charset="0"/>
              </a:rPr>
              <a:t>.</a:t>
            </a:r>
          </a:p>
          <a:p>
            <a:r>
              <a:rPr lang="en-US" dirty="0">
                <a:latin typeface="Bahnschrift" panose="020B0502040204020203" pitchFamily="34" charset="0"/>
              </a:rPr>
              <a:t>Naturalist believes n the survival of the fittest</a:t>
            </a:r>
          </a:p>
        </p:txBody>
      </p:sp>
    </p:spTree>
    <p:extLst>
      <p:ext uri="{BB962C8B-B14F-4D97-AF65-F5344CB8AC3E}">
        <p14:creationId xmlns:p14="http://schemas.microsoft.com/office/powerpoint/2010/main" val="2387655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CFD21-FE1E-BE3C-FD10-67A3F8CE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</a:t>
            </a:r>
            <a:r>
              <a:rPr lang="en-US" dirty="0">
                <a:latin typeface="Algerian" panose="04020705040A02060702" pitchFamily="82" charset="0"/>
              </a:rPr>
              <a:t>Characteristics of naturalism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0E622-5176-A8AD-6F73-D58C3C3CA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1200" dirty="0">
                <a:latin typeface="Bahnschrift" panose="020B0502040204020203" pitchFamily="34" charset="0"/>
              </a:rPr>
              <a:t>Naturalist literature often portrays characters as being controlled by their environment , heredity, or social circumstances.</a:t>
            </a:r>
          </a:p>
          <a:p>
            <a:r>
              <a:rPr lang="en-US" sz="11200" dirty="0">
                <a:latin typeface="Bahnschrift" panose="020B0502040204020203" pitchFamily="34" charset="0"/>
              </a:rPr>
              <a:t>Naturalist writers aim to observe and record life in a detached,</a:t>
            </a:r>
          </a:p>
          <a:p>
            <a:pPr marL="0" indent="0">
              <a:buNone/>
            </a:pPr>
            <a:r>
              <a:rPr lang="en-US" sz="11200" dirty="0">
                <a:latin typeface="Bahnschrift" panose="020B0502040204020203" pitchFamily="34" charset="0"/>
              </a:rPr>
              <a:t>   objective manner, without romanticizing or idealizing their </a:t>
            </a:r>
          </a:p>
          <a:p>
            <a:pPr marL="0" indent="0">
              <a:buNone/>
            </a:pPr>
            <a:r>
              <a:rPr lang="en-US" sz="11200" dirty="0">
                <a:latin typeface="Bahnschrift" panose="020B0502040204020203" pitchFamily="34" charset="0"/>
              </a:rPr>
              <a:t>   subjects.</a:t>
            </a:r>
          </a:p>
          <a:p>
            <a:r>
              <a:rPr lang="en-US" sz="11200" dirty="0">
                <a:latin typeface="Bahnschrift" panose="020B0502040204020203" pitchFamily="34" charset="0"/>
              </a:rPr>
              <a:t>Naturalistic literature often has a pessimistic tone, reflecting the  idea that human being are subject to the whims of fate and the natural world.</a:t>
            </a:r>
          </a:p>
          <a:p>
            <a:r>
              <a:rPr lang="en-US" sz="11200" dirty="0">
                <a:latin typeface="Bahnschrift" panose="020B0502040204020203" pitchFamily="34" charset="0"/>
              </a:rPr>
              <a:t>Naturalist writers often drew on scientific theories, such as Darwinism and positivism , to inform heir portrayal o human behavior and society.</a:t>
            </a:r>
          </a:p>
          <a:p>
            <a:endParaRPr lang="en-US" sz="11200" dirty="0">
              <a:latin typeface="Bahnschrift" panose="020B0502040204020203" pitchFamily="34" charset="0"/>
            </a:endParaRPr>
          </a:p>
          <a:p>
            <a:endParaRPr lang="en-US" sz="7000" dirty="0">
              <a:latin typeface="Bahnschrift" panose="020B0502040204020203" pitchFamily="34" charset="0"/>
            </a:endParaRPr>
          </a:p>
          <a:p>
            <a:endParaRPr lang="en-US" sz="7000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en-US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en-US" dirty="0">
                <a:latin typeface="Bahnschrift" panose="020B0502040204020203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040039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70C96-FF5D-D43D-3AD5-77513885B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    </a:t>
            </a:r>
            <a:r>
              <a:rPr lang="en-US" dirty="0">
                <a:latin typeface="Algerian" panose="04020705040A02060702" pitchFamily="82" charset="0"/>
              </a:rPr>
              <a:t>….CONTD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D6BAE-4D64-FDCF-B330-C7C0075AB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ahnschrift" panose="020B0502040204020203" pitchFamily="34" charset="0"/>
              </a:rPr>
              <a:t>Naturalist literature often focusses on the lives and struggles of the working class and the poor.</a:t>
            </a:r>
          </a:p>
          <a:p>
            <a:r>
              <a:rPr lang="en-US" dirty="0">
                <a:latin typeface="Bahnschrift" panose="020B0502040204020203" pitchFamily="34" charset="0"/>
              </a:rPr>
              <a:t>Naturalist writers often use detailed, precise descriptions of settings and characters to create a sense of realism</a:t>
            </a:r>
          </a:p>
          <a:p>
            <a:r>
              <a:rPr lang="en-US" dirty="0">
                <a:latin typeface="Bahnschrift" panose="020B0502040204020203" pitchFamily="34" charset="0"/>
              </a:rPr>
              <a:t>It often highlights the impact of environment on human behavior and society.</a:t>
            </a:r>
          </a:p>
        </p:txBody>
      </p:sp>
    </p:spTree>
    <p:extLst>
      <p:ext uri="{BB962C8B-B14F-4D97-AF65-F5344CB8AC3E}">
        <p14:creationId xmlns:p14="http://schemas.microsoft.com/office/powerpoint/2010/main" val="3824195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7B632-0D18-7B08-BCF6-05CBA6397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          Main figures of Realism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28126-1E83-93C0-A791-B823293285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/>
              <a:t>Gustave Flaubert </a:t>
            </a:r>
            <a:r>
              <a:rPr lang="en-US" dirty="0"/>
              <a:t>: A French writer known for his work ‘</a:t>
            </a:r>
            <a:r>
              <a:rPr lang="en-US" i="1" dirty="0"/>
              <a:t>Madame</a:t>
            </a:r>
            <a:r>
              <a:rPr lang="en-US" dirty="0"/>
              <a:t> </a:t>
            </a:r>
            <a:r>
              <a:rPr lang="en-US" i="1" dirty="0"/>
              <a:t>Bovary</a:t>
            </a:r>
            <a:r>
              <a:rPr lang="en-US" dirty="0"/>
              <a:t>’, a pioneering work of realist literature.</a:t>
            </a:r>
          </a:p>
          <a:p>
            <a:r>
              <a:rPr lang="en-US" u="sng" dirty="0"/>
              <a:t>George Eliot</a:t>
            </a:r>
            <a:r>
              <a:rPr lang="en-US" dirty="0"/>
              <a:t>: An English writer who offers elastic portrayals of rural life and social issues in her novels like The Mill on the Floss, </a:t>
            </a:r>
            <a:r>
              <a:rPr lang="en-US" i="1" dirty="0"/>
              <a:t>Middlemarch, Silas Marner etc. 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endParaRPr lang="en-US" i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3852D5C4-052B-5EAC-8BA9-AE3FCA30982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906652" y="2551923"/>
            <a:ext cx="2104011" cy="32004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0B07D6-82D4-EF0D-AD69-4EB323A91F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432555" y="2617821"/>
            <a:ext cx="180022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122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325A6-8B99-6A37-815B-5EC420F6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         Main figures of naturalism</a:t>
            </a:r>
            <a:br>
              <a:rPr lang="en-US" dirty="0">
                <a:latin typeface="Algerian" panose="04020705040A02060702" pitchFamily="82" charset="0"/>
              </a:rPr>
            </a:b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8D592-E3FC-854F-7EDD-00D1E445B9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4505" y="1690688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Bahnschrift" panose="020B0502040204020203" pitchFamily="34" charset="0"/>
              </a:rPr>
              <a:t> </a:t>
            </a:r>
            <a:r>
              <a:rPr lang="en-US" u="sng" dirty="0">
                <a:latin typeface="Bahnschrift" panose="020B0502040204020203" pitchFamily="34" charset="0"/>
              </a:rPr>
              <a:t>Emile Zola</a:t>
            </a:r>
            <a:r>
              <a:rPr lang="en-US" dirty="0">
                <a:latin typeface="Bahnschrift" panose="020B0502040204020203" pitchFamily="34" charset="0"/>
              </a:rPr>
              <a:t>: A French writer,    founder of Naturalist           movement . Her novels “Germinal” and “Nana” are scientific portrayal of working -class life.</a:t>
            </a:r>
          </a:p>
          <a:p>
            <a:r>
              <a:rPr lang="en-US" u="sng" dirty="0">
                <a:latin typeface="Bahnschrift" panose="020B0502040204020203" pitchFamily="34" charset="0"/>
              </a:rPr>
              <a:t>Henry James</a:t>
            </a:r>
            <a:r>
              <a:rPr lang="en-US" dirty="0">
                <a:latin typeface="Bahnschrift" panose="020B0502040204020203" pitchFamily="34" charset="0"/>
              </a:rPr>
              <a:t>: In his essay ’The Art of Fiction ’ James expressed his critical principles as well  as a justification of his novelistic endeavor.</a:t>
            </a:r>
          </a:p>
          <a:p>
            <a:endParaRPr lang="en-US" dirty="0">
              <a:latin typeface="Bahnschrift" panose="020B0502040204020203" pitchFamily="34" charset="0"/>
            </a:endParaRPr>
          </a:p>
          <a:p>
            <a:endParaRPr lang="en-US" dirty="0">
              <a:latin typeface="Bahnschrift" panose="020B0502040204020203" pitchFamily="34" charset="0"/>
            </a:endParaRPr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ABC7BB1F-891C-4D37-44E4-22DC200A59F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00804" y="2435225"/>
            <a:ext cx="1953847" cy="3017520"/>
          </a:xfrm>
        </p:spPr>
      </p:pic>
    </p:spTree>
    <p:extLst>
      <p:ext uri="{BB962C8B-B14F-4D97-AF65-F5344CB8AC3E}">
        <p14:creationId xmlns:p14="http://schemas.microsoft.com/office/powerpoint/2010/main" val="204651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270</TotalTime>
  <Words>531</Words>
  <Application>Microsoft Office PowerPoint</Application>
  <PresentationFormat>Widescreen</PresentationFormat>
  <Paragraphs>55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Agency FB</vt:lpstr>
      <vt:lpstr>Algerian</vt:lpstr>
      <vt:lpstr>Arial</vt:lpstr>
      <vt:lpstr>Bahnschrift</vt:lpstr>
      <vt:lpstr>Calibri</vt:lpstr>
      <vt:lpstr>Calibri Light</vt:lpstr>
      <vt:lpstr>Office Theme</vt:lpstr>
      <vt:lpstr>Realism and Naturalism </vt:lpstr>
      <vt:lpstr>                        Literary time period  </vt:lpstr>
      <vt:lpstr>  Definition of Realism</vt:lpstr>
      <vt:lpstr>      Characteristics of Realism</vt:lpstr>
      <vt:lpstr>Definition of Naturalism</vt:lpstr>
      <vt:lpstr>  Characteristics of naturalism</vt:lpstr>
      <vt:lpstr>                                ….CONTD</vt:lpstr>
      <vt:lpstr>          Main figures of Realism</vt:lpstr>
      <vt:lpstr>         Main figures of naturalism </vt:lpstr>
      <vt:lpstr>               REALISM and NATURALISM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Koushani HomRoy</dc:creator>
  <cp:lastModifiedBy>Koushani HomRoy</cp:lastModifiedBy>
  <cp:revision>2</cp:revision>
  <dcterms:created xsi:type="dcterms:W3CDTF">2025-04-14T13:11:55Z</dcterms:created>
  <dcterms:modified xsi:type="dcterms:W3CDTF">2025-04-16T07:04:46Z</dcterms:modified>
</cp:coreProperties>
</file>