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2886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002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986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092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6866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207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908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874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233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58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231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E084ABD-E7EE-4E4D-B44F-F8F6CCD68C38}" type="datetimeFigureOut">
              <a:rPr lang="en-IN" smtClean="0"/>
              <a:t>18-03-2025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AE91F2E-B55F-44AF-A04C-A842B85010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01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CE069-FBF4-C9CB-3DB4-6C5E5EE88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130552"/>
          </a:xfrm>
        </p:spPr>
        <p:txBody>
          <a:bodyPr/>
          <a:lstStyle/>
          <a:p>
            <a:r>
              <a:rPr lang="en-US" dirty="0"/>
              <a:t>Forms and Genres in Drama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2DC650-D178-83D2-CCE3-B50997F4DA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701144"/>
            <a:ext cx="7315200" cy="914400"/>
          </a:xfrm>
        </p:spPr>
        <p:txBody>
          <a:bodyPr>
            <a:normAutofit/>
          </a:bodyPr>
          <a:lstStyle/>
          <a:p>
            <a:r>
              <a:rPr lang="en-US" sz="3600" dirty="0"/>
              <a:t>Farce in English Literary History</a:t>
            </a:r>
            <a:endParaRPr lang="en-IN" sz="3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86C5DE-D44A-3E21-FBC0-85C83B7F75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86" y="740229"/>
            <a:ext cx="4789714" cy="530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1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6815-C382-FD07-8E4F-73BBA522F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&amp; Origins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944A-D922-E5E8-DE03-C0B3B277F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A genre in comedy, characterized by exaggerated situations, improbable events and physical </a:t>
            </a:r>
            <a:r>
              <a:rPr lang="en-US" sz="2400" dirty="0" err="1">
                <a:solidFill>
                  <a:schemeClr val="tx1"/>
                </a:solidFill>
              </a:rPr>
              <a:t>humour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It has served as a vehicle for social satire, entertainment and exploration of human folly</a:t>
            </a:r>
          </a:p>
          <a:p>
            <a:r>
              <a:rPr lang="en-US" sz="2400" dirty="0">
                <a:solidFill>
                  <a:schemeClr val="tx1"/>
                </a:solidFill>
              </a:rPr>
              <a:t>Its origin can be traced back to the medieval period</a:t>
            </a:r>
          </a:p>
          <a:p>
            <a:r>
              <a:rPr lang="en-US" sz="2400" dirty="0">
                <a:solidFill>
                  <a:schemeClr val="tx1"/>
                </a:solidFill>
              </a:rPr>
              <a:t>Medieval morality and miracle plays often incorporated elements of farce, providing comic relief through slapstick humor and ludicrous scenarios</a:t>
            </a:r>
          </a:p>
          <a:p>
            <a:r>
              <a:rPr lang="en-US" sz="2400" dirty="0">
                <a:solidFill>
                  <a:schemeClr val="tx1"/>
                </a:solidFill>
              </a:rPr>
              <a:t>By the 16th century, farce had begun to flourish as a distinct theatrical form, influenced by the Italian </a:t>
            </a:r>
            <a:r>
              <a:rPr lang="en-US" sz="2400" i="1" dirty="0">
                <a:solidFill>
                  <a:schemeClr val="tx1"/>
                </a:solidFill>
              </a:rPr>
              <a:t>commedia dell'arte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503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1F080-231A-DB2A-D24F-047AED4BB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Farce through the 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A1C0A-BAC3-B0D7-826C-1340CAB6AF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During the Renaissance, playwrights such as John Heywood established a firm foundation for English farce</a:t>
            </a:r>
          </a:p>
          <a:p>
            <a:r>
              <a:rPr lang="en-US" sz="2200" dirty="0">
                <a:solidFill>
                  <a:schemeClr val="tx1"/>
                </a:solidFill>
              </a:rPr>
              <a:t> His play </a:t>
            </a:r>
            <a:r>
              <a:rPr lang="en-US" sz="2200" i="1" dirty="0">
                <a:solidFill>
                  <a:schemeClr val="tx1"/>
                </a:solidFill>
              </a:rPr>
              <a:t>The Four P’s</a:t>
            </a:r>
            <a:r>
              <a:rPr lang="en-US" sz="2200" dirty="0">
                <a:solidFill>
                  <a:schemeClr val="tx1"/>
                </a:solidFill>
              </a:rPr>
              <a:t> (1544) is a notable example, employing witty dialogue and exaggerated character types to engage audiences</a:t>
            </a:r>
          </a:p>
          <a:p>
            <a:r>
              <a:rPr lang="en-US" sz="2200" dirty="0">
                <a:solidFill>
                  <a:schemeClr val="tx1"/>
                </a:solidFill>
              </a:rPr>
              <a:t> Farce became a tool for commenting on social norms and the hypocrisy of institutions.</a:t>
            </a:r>
          </a:p>
          <a:p>
            <a:endParaRPr lang="en-IN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BDDD008-92BF-D6EA-70E8-22A42A2FA87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885" y="868680"/>
            <a:ext cx="3820885" cy="512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507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B9A28-BDD1-7774-AC1F-F3A6EC86A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Farce through the ages (…</a:t>
            </a:r>
            <a:r>
              <a:rPr lang="en-US" dirty="0" err="1"/>
              <a:t>contd</a:t>
            </a:r>
            <a:r>
              <a:rPr lang="en-US" dirty="0"/>
              <a:t>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D5CF8-7541-BAFF-B666-3C898D644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Farce played a prominent role in the Restoration Period</a:t>
            </a:r>
          </a:p>
          <a:p>
            <a:r>
              <a:rPr lang="en-US" sz="2400" dirty="0">
                <a:solidFill>
                  <a:schemeClr val="tx1"/>
                </a:solidFill>
              </a:rPr>
              <a:t> Playwrights like George Etherege, William Wycherley, and Aphra Behn skillfully blended farcical elements with witty satire in their comedies of manners.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 the 18th and 19th centuries, farce continued to thrive in the form of comic operas, pantomimes, and melodramas</a:t>
            </a:r>
          </a:p>
          <a:p>
            <a:r>
              <a:rPr lang="en-US" sz="2400" dirty="0">
                <a:solidFill>
                  <a:schemeClr val="tx1"/>
                </a:solidFill>
              </a:rPr>
              <a:t> Richard Brinsley Sheridan’s </a:t>
            </a:r>
            <a:r>
              <a:rPr lang="en-US" sz="2400" i="1" dirty="0">
                <a:solidFill>
                  <a:schemeClr val="tx1"/>
                </a:solidFill>
              </a:rPr>
              <a:t>The Rivals</a:t>
            </a:r>
            <a:r>
              <a:rPr lang="en-US" sz="2400" dirty="0">
                <a:solidFill>
                  <a:schemeClr val="tx1"/>
                </a:solidFill>
              </a:rPr>
              <a:t> (1775) and Oliver Goldsmith’s </a:t>
            </a:r>
            <a:r>
              <a:rPr lang="en-US" sz="2400" i="1" dirty="0">
                <a:solidFill>
                  <a:schemeClr val="tx1"/>
                </a:solidFill>
              </a:rPr>
              <a:t>She Stoops to Conquer</a:t>
            </a:r>
            <a:r>
              <a:rPr lang="en-US" sz="2400" dirty="0">
                <a:solidFill>
                  <a:schemeClr val="tx1"/>
                </a:solidFill>
              </a:rPr>
              <a:t> (1773) demonstrate how farce was used to ridicule societal conventions and romantic pretensions.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818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2BBD2-4F89-CA35-6D18-0876E37C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Farce through the ages (…</a:t>
            </a:r>
            <a:r>
              <a:rPr lang="en-US" dirty="0" err="1"/>
              <a:t>contd</a:t>
            </a:r>
            <a:r>
              <a:rPr lang="en-US" dirty="0"/>
              <a:t>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630C7-120A-D552-85D0-1E4BB570DB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During the Victorian era, farce became a staple in popular theater, often performed in music halls and variety shows</a:t>
            </a:r>
          </a:p>
          <a:p>
            <a:r>
              <a:rPr lang="en-US" dirty="0">
                <a:solidFill>
                  <a:schemeClr val="tx1"/>
                </a:solidFill>
              </a:rPr>
              <a:t> Arthur Wing Pinero’s </a:t>
            </a:r>
            <a:r>
              <a:rPr lang="en-US" i="1" dirty="0">
                <a:solidFill>
                  <a:schemeClr val="tx1"/>
                </a:solidFill>
              </a:rPr>
              <a:t>The Cabinet Minister </a:t>
            </a:r>
            <a:r>
              <a:rPr lang="en-US" dirty="0">
                <a:solidFill>
                  <a:schemeClr val="tx1"/>
                </a:solidFill>
              </a:rPr>
              <a:t>and W.S. Gilbert’s </a:t>
            </a:r>
            <a:r>
              <a:rPr lang="en-US" i="1" dirty="0">
                <a:solidFill>
                  <a:schemeClr val="tx1"/>
                </a:solidFill>
              </a:rPr>
              <a:t>The Princess </a:t>
            </a:r>
            <a:r>
              <a:rPr lang="en-US" dirty="0">
                <a:solidFill>
                  <a:schemeClr val="tx1"/>
                </a:solidFill>
              </a:rPr>
              <a:t>reflect this period’s fondness for absurd plots and exaggerated characterizations.</a:t>
            </a:r>
          </a:p>
          <a:p>
            <a:r>
              <a:rPr lang="en-US" b="0" i="0" dirty="0">
                <a:solidFill>
                  <a:schemeClr val="tx1"/>
                </a:solidFill>
                <a:effectLst/>
              </a:rPr>
              <a:t>They combine wildly improbable events with likable characters and a consistently amusing style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IN" dirty="0"/>
          </a:p>
        </p:txBody>
      </p:sp>
      <p:pic>
        <p:nvPicPr>
          <p:cNvPr id="2050" name="Picture 2" descr="The Cabinet Minister: A farce in four acts - Arthur Wing Pinero - E-bok -  BookBeat">
            <a:extLst>
              <a:ext uri="{FF2B5EF4-FFF2-40B4-BE49-F238E27FC236}">
                <a16:creationId xmlns:a16="http://schemas.microsoft.com/office/drawing/2014/main" id="{6D9D31D8-E1D9-5C92-C655-CB869DC3F72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794" y="868680"/>
            <a:ext cx="1685925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view: The Cabinet Minister (Menier Chocolate Factory)">
            <a:extLst>
              <a:ext uri="{FF2B5EF4-FFF2-40B4-BE49-F238E27FC236}">
                <a16:creationId xmlns:a16="http://schemas.microsoft.com/office/drawing/2014/main" id="{CEA88C72-6C2D-1124-7CF5-2532477AA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443" y="3733799"/>
            <a:ext cx="4305300" cy="248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41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E221E-8416-A5CE-5BA3-98628454A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Farce through the ages (…</a:t>
            </a:r>
            <a:r>
              <a:rPr lang="en-US" dirty="0" err="1"/>
              <a:t>contd</a:t>
            </a:r>
            <a:r>
              <a:rPr lang="en-US" dirty="0"/>
              <a:t>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AB108-2539-85B9-25A7-1467CD8B1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044517" cy="512064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the 20th century, farce often intersected with dark comedy and existential themes</a:t>
            </a:r>
          </a:p>
          <a:p>
            <a:r>
              <a:rPr lang="en-US" b="0" i="0" dirty="0">
                <a:solidFill>
                  <a:srgbClr val="001D35"/>
                </a:solidFill>
                <a:effectLst/>
              </a:rPr>
              <a:t>Joe Orton, a British playwright, is known for his dark and satirical farces characterized by outrageous situations, black humor, and shocking language, often exploring themes of class, morality, and social hypocrisy (</a:t>
            </a:r>
            <a:r>
              <a:rPr lang="en-US" b="0" i="1" dirty="0">
                <a:solidFill>
                  <a:srgbClr val="001D35"/>
                </a:solidFill>
                <a:effectLst/>
              </a:rPr>
              <a:t>Loot</a:t>
            </a:r>
            <a:r>
              <a:rPr lang="en-US" b="0" i="0" dirty="0">
                <a:solidFill>
                  <a:srgbClr val="001D35"/>
                </a:solidFill>
                <a:effectLst/>
              </a:rPr>
              <a:t>, 1965)</a:t>
            </a:r>
            <a:endParaRPr lang="en-IN" dirty="0"/>
          </a:p>
        </p:txBody>
      </p:sp>
      <p:pic>
        <p:nvPicPr>
          <p:cNvPr id="3074" name="Picture 2" descr="Loot review – the farce is strong with this one | Joe Orton | The Guardian">
            <a:extLst>
              <a:ext uri="{FF2B5EF4-FFF2-40B4-BE49-F238E27FC236}">
                <a16:creationId xmlns:a16="http://schemas.microsoft.com/office/drawing/2014/main" id="{BCC06044-A416-CD6B-DCB6-1069D5F284D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144" y="1687286"/>
            <a:ext cx="4163332" cy="354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133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71404-94CE-2309-AAEA-A693AF5F6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11173-4940-5B52-7700-60E47207C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Farce remains a vibrant and enduring part of English literary history, offering a humorous lens through which to view human nature</a:t>
            </a:r>
          </a:p>
          <a:p>
            <a:r>
              <a:rPr lang="en-US" sz="2800" dirty="0">
                <a:solidFill>
                  <a:schemeClr val="tx1"/>
                </a:solidFill>
              </a:rPr>
              <a:t>From medieval comic interludes to modern stage productions, the genre’s reliance on exaggerated circumstances and comedic absurdity continues to entertain and provoke thought</a:t>
            </a:r>
          </a:p>
          <a:p>
            <a:r>
              <a:rPr lang="en-US" sz="2800" dirty="0">
                <a:solidFill>
                  <a:schemeClr val="tx1"/>
                </a:solidFill>
              </a:rPr>
              <a:t> By holding a mirror to society’s foibles, farce maintains its relevance as a timeless form of literary and theatrical expression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880157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65</TotalTime>
  <Words>451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Corbel</vt:lpstr>
      <vt:lpstr>Wingdings 2</vt:lpstr>
      <vt:lpstr>Frame</vt:lpstr>
      <vt:lpstr>Forms and Genres in Drama</vt:lpstr>
      <vt:lpstr>Definition &amp; Origins</vt:lpstr>
      <vt:lpstr>Farce through the ages</vt:lpstr>
      <vt:lpstr>Farce through the ages (…contd)</vt:lpstr>
      <vt:lpstr>Farce through the ages (…contd)</vt:lpstr>
      <vt:lpstr>Farce through the ages (…contd)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Jini Rani Boro</dc:creator>
  <cp:lastModifiedBy>Jini Rani Boro</cp:lastModifiedBy>
  <cp:revision>2</cp:revision>
  <dcterms:created xsi:type="dcterms:W3CDTF">2025-03-18T14:50:46Z</dcterms:created>
  <dcterms:modified xsi:type="dcterms:W3CDTF">2025-03-18T15:55:53Z</dcterms:modified>
</cp:coreProperties>
</file>