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921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682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5444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706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837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1455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2712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245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282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297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57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213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447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710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78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109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E602F-A3C2-4553-8998-70E6F2BBD98C}" type="datetimeFigureOut">
              <a:rPr lang="en-IN" smtClean="0"/>
              <a:t>11-03-2025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E907AA-B1A0-4BA1-9BB0-D63CC29DB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767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62C8FD-2573-8DA4-5033-E8A04A12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D74156-B75C-DDF2-F695-FBB53C4677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D7779F-F501-3136-6671-63C9B36F56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Examples of Tragedy in Literature, Film &amp; Real Life | YourDictionary">
            <a:extLst>
              <a:ext uri="{FF2B5EF4-FFF2-40B4-BE49-F238E27FC236}">
                <a16:creationId xmlns:a16="http://schemas.microsoft.com/office/drawing/2014/main" id="{6A6A489D-54FB-75DA-5B57-EDEA47194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4313"/>
            <a:ext cx="11430000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FEE60A-D6CE-CD5D-51F1-D9E0D5C17002}"/>
              </a:ext>
            </a:extLst>
          </p:cNvPr>
          <p:cNvSpPr txBox="1"/>
          <p:nvPr/>
        </p:nvSpPr>
        <p:spPr>
          <a:xfrm>
            <a:off x="729344" y="4429919"/>
            <a:ext cx="47679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Forms of Drama: Tragedy</a:t>
            </a:r>
            <a:endParaRPr lang="en-IN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5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7DD7F-CFD4-AD35-A8B7-709172E9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&amp; Features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5F1C5-7B5F-6B8C-3B15-1C815DF80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3371" y="1480457"/>
            <a:ext cx="5509705" cy="4430765"/>
          </a:xfrm>
        </p:spPr>
        <p:txBody>
          <a:bodyPr>
            <a:noAutofit/>
          </a:bodyPr>
          <a:lstStyle/>
          <a:p>
            <a:r>
              <a:rPr lang="en-US" sz="2400" dirty="0"/>
              <a:t>The term is broadly applied to dramatic representations of serious and important actions which result in disastrous conclusion for the protagonist</a:t>
            </a:r>
          </a:p>
          <a:p>
            <a:r>
              <a:rPr lang="en-US" sz="2400" dirty="0"/>
              <a:t>Originated in ancient Greece in the sixth century 	B.C.</a:t>
            </a:r>
          </a:p>
          <a:p>
            <a:r>
              <a:rPr lang="en-US" sz="2400" dirty="0"/>
              <a:t>Thereafter, the form travelled to Rome in the second century B.C.</a:t>
            </a:r>
          </a:p>
          <a:p>
            <a:r>
              <a:rPr lang="en-US" sz="2400" dirty="0"/>
              <a:t>English drama begins during the Elizabethan age </a:t>
            </a:r>
            <a:endParaRPr lang="en-IN" sz="2400" dirty="0"/>
          </a:p>
        </p:txBody>
      </p:sp>
      <p:pic>
        <p:nvPicPr>
          <p:cNvPr id="2050" name="Picture 2" descr="Misconceptions about Ancient Greek Drama - Tales of Times Forgotten">
            <a:extLst>
              <a:ext uri="{FF2B5EF4-FFF2-40B4-BE49-F238E27FC236}">
                <a16:creationId xmlns:a16="http://schemas.microsoft.com/office/drawing/2014/main" id="{F8288985-3CB2-D242-654E-4A97EA2759F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1600201"/>
            <a:ext cx="4313238" cy="401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32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D6123-F828-DFE8-2EC3-268675AD8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03947"/>
          </a:xfrm>
        </p:spPr>
        <p:txBody>
          <a:bodyPr/>
          <a:lstStyle/>
          <a:p>
            <a:r>
              <a:rPr lang="en-US" dirty="0"/>
              <a:t>Aristotle’s Poetics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DB6DF-36E5-F632-5FC9-5BF11B489A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6543" y="1545771"/>
            <a:ext cx="5716533" cy="43654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Discussions of the tragic form begin with Aristotle’s Poetics (fourth century B.C.)</a:t>
            </a:r>
          </a:p>
          <a:p>
            <a:r>
              <a:rPr lang="en-US" dirty="0"/>
              <a:t>His theory based on the examples of early Greek tragedies</a:t>
            </a:r>
          </a:p>
          <a:p>
            <a:r>
              <a:rPr lang="en-US" dirty="0"/>
              <a:t>He defined tragedy as</a:t>
            </a:r>
            <a:r>
              <a:rPr lang="en-US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b="0" i="0" dirty="0">
                <a:solidFill>
                  <a:srgbClr val="1A1A1A"/>
                </a:solidFill>
                <a:effectLst/>
              </a:rPr>
              <a:t>“an imitation [</a:t>
            </a:r>
            <a:r>
              <a:rPr lang="en-US" b="0" i="1" dirty="0" err="1">
                <a:solidFill>
                  <a:srgbClr val="1A1A1A"/>
                </a:solidFill>
                <a:effectLst/>
              </a:rPr>
              <a:t>mimēsis</a:t>
            </a:r>
            <a:r>
              <a:rPr lang="en-US" b="0" i="0" dirty="0">
                <a:solidFill>
                  <a:srgbClr val="1A1A1A"/>
                </a:solidFill>
                <a:effectLst/>
              </a:rPr>
              <a:t>] of an action that is serious, complete, and of a certain magnitude…through pity and fear effecting the proper purgation [catharsis] of these emotions.” </a:t>
            </a:r>
          </a:p>
          <a:p>
            <a:r>
              <a:rPr lang="en-US" dirty="0">
                <a:solidFill>
                  <a:srgbClr val="1A1A1A"/>
                </a:solidFill>
              </a:rPr>
              <a:t>Tragic hero, according to Aristotle, should not be thoroughly good or thoroughly evil</a:t>
            </a:r>
          </a:p>
          <a:p>
            <a:r>
              <a:rPr lang="en-US" dirty="0">
                <a:solidFill>
                  <a:srgbClr val="1A1A1A"/>
                </a:solidFill>
              </a:rPr>
              <a:t>He should be “better than we are”, and suffers a change of fortune from happiness to misery due to his hamartia, his tragic flaw or error of judgement</a:t>
            </a:r>
            <a:endParaRPr lang="en-IN" dirty="0"/>
          </a:p>
        </p:txBody>
      </p:sp>
      <p:pic>
        <p:nvPicPr>
          <p:cNvPr id="3074" name="Picture 2" descr="Poetics Paperback – by Aristotle">
            <a:extLst>
              <a:ext uri="{FF2B5EF4-FFF2-40B4-BE49-F238E27FC236}">
                <a16:creationId xmlns:a16="http://schemas.microsoft.com/office/drawing/2014/main" id="{F43064A8-3E1F-0124-177A-5B529E0F598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076" y="1545771"/>
            <a:ext cx="5060324" cy="422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99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F299-FB5F-C2C2-E3D2-C78F11D0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Elizabethan tragedy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D48BB-5F7F-E41F-13B9-FEFC2E65C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0343" y="1393371"/>
            <a:ext cx="5792733" cy="4942115"/>
          </a:xfrm>
        </p:spPr>
        <p:txBody>
          <a:bodyPr>
            <a:noAutofit/>
          </a:bodyPr>
          <a:lstStyle/>
          <a:p>
            <a:r>
              <a:rPr lang="en-US" sz="2000" dirty="0"/>
              <a:t>With the Elizabethan era, drama begins in England</a:t>
            </a:r>
          </a:p>
          <a:p>
            <a:r>
              <a:rPr lang="en-US" sz="2000" dirty="0"/>
              <a:t>Tragedies of this period owes much to the native religious drama, the miracle and morality plays</a:t>
            </a:r>
          </a:p>
          <a:p>
            <a:r>
              <a:rPr lang="en-US" sz="2000" dirty="0"/>
              <a:t>Roman writer Seneca was a major influence</a:t>
            </a:r>
          </a:p>
          <a:p>
            <a:r>
              <a:rPr lang="en-US" sz="2000" dirty="0"/>
              <a:t>His plays provided the model for an organized five-act play with complex plot and a formal style of dialogue</a:t>
            </a:r>
          </a:p>
          <a:p>
            <a:r>
              <a:rPr lang="en-US" sz="2000" dirty="0"/>
              <a:t>Drama developed in two ways: academic tragedies written in imitation of Senecan model, example Thomas Sackville and Thomas Norton’s </a:t>
            </a:r>
            <a:r>
              <a:rPr lang="en-US" sz="2000" i="1" dirty="0" err="1"/>
              <a:t>Gorbuduc</a:t>
            </a:r>
            <a:endParaRPr lang="en-IN" sz="2000" i="1" dirty="0"/>
          </a:p>
        </p:txBody>
      </p:sp>
      <p:pic>
        <p:nvPicPr>
          <p:cNvPr id="6146" name="Picture 2" descr="PPT - Shakespearean Tragedy Structure and Conflict PowerPoint Presentation  - ID:1094851">
            <a:extLst>
              <a:ext uri="{FF2B5EF4-FFF2-40B4-BE49-F238E27FC236}">
                <a16:creationId xmlns:a16="http://schemas.microsoft.com/office/drawing/2014/main" id="{998D2C9A-B035-28B9-E5FF-052F353F6E0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1393371"/>
            <a:ext cx="4313238" cy="462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25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7B60-30F7-076A-FD2A-EAAC9B668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  <a:r>
              <a:rPr lang="en-US" dirty="0" err="1"/>
              <a:t>contd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2970A-3F51-2E66-32F0-3C74C5A16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7429" y="1393371"/>
            <a:ext cx="5705647" cy="4985658"/>
          </a:xfrm>
        </p:spPr>
        <p:txBody>
          <a:bodyPr>
            <a:noAutofit/>
          </a:bodyPr>
          <a:lstStyle/>
          <a:p>
            <a:r>
              <a:rPr lang="en-US" sz="2000" dirty="0"/>
              <a:t>Second, the revenge tragedy, or the tragedy of blood</a:t>
            </a:r>
          </a:p>
          <a:p>
            <a:r>
              <a:rPr lang="en-US" sz="2000" dirty="0"/>
              <a:t>Usual elements included murder, revenge, ghosts, mutilation and bloodshed</a:t>
            </a:r>
          </a:p>
          <a:p>
            <a:r>
              <a:rPr lang="en-US" sz="2000" dirty="0"/>
              <a:t>Thomas Kyd’s </a:t>
            </a:r>
            <a:r>
              <a:rPr lang="en-US" sz="2000" i="1" dirty="0"/>
              <a:t>The Spanish Tragedy </a:t>
            </a:r>
            <a:r>
              <a:rPr lang="en-US" sz="2000" dirty="0"/>
              <a:t>established this popular form</a:t>
            </a:r>
          </a:p>
          <a:p>
            <a:r>
              <a:rPr lang="en-US" sz="2000" dirty="0"/>
              <a:t>Other important revenge tragedies include Marlowe’s </a:t>
            </a:r>
            <a:r>
              <a:rPr lang="en-US" sz="2000" i="1" dirty="0"/>
              <a:t>The Jew of Malta </a:t>
            </a:r>
            <a:r>
              <a:rPr lang="en-US" sz="2000" dirty="0"/>
              <a:t>and Shakespeare’s </a:t>
            </a:r>
            <a:r>
              <a:rPr lang="en-US" sz="2000" i="1" dirty="0"/>
              <a:t>Hamlet</a:t>
            </a:r>
          </a:p>
          <a:p>
            <a:r>
              <a:rPr lang="en-US" sz="2000" dirty="0"/>
              <a:t>These plays also depart from Aristotelian norms</a:t>
            </a:r>
          </a:p>
          <a:p>
            <a:r>
              <a:rPr lang="en-US" sz="2000" dirty="0"/>
              <a:t>A mixed mode called tragicomedy also developed during this period </a:t>
            </a:r>
            <a:endParaRPr lang="en-IN" sz="20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DB1156F-8B44-40A7-0277-F55F2222C9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99" y="1393371"/>
            <a:ext cx="4441371" cy="431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04B49B-AB1D-0A07-6F31-1527B47E66AE}"/>
              </a:ext>
            </a:extLst>
          </p:cNvPr>
          <p:cNvSpPr txBox="1"/>
          <p:nvPr/>
        </p:nvSpPr>
        <p:spPr>
          <a:xfrm>
            <a:off x="7184571" y="5910724"/>
            <a:ext cx="4452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famous Gravedigger scene in </a:t>
            </a:r>
            <a:r>
              <a:rPr lang="en-US" i="1" dirty="0"/>
              <a:t>Hamlet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130149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CDFC-4B84-4D1A-7EF5-A2E02889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Drama after Shakespeare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5000A-7F98-8065-A39B-C91F3C066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3114" y="1175657"/>
            <a:ext cx="5389962" cy="4735565"/>
          </a:xfrm>
        </p:spPr>
        <p:txBody>
          <a:bodyPr>
            <a:noAutofit/>
          </a:bodyPr>
          <a:lstStyle/>
          <a:p>
            <a:r>
              <a:rPr lang="en-US" dirty="0"/>
              <a:t>In the seventeenth century (Restoration Period) produced a form of tragedy which crossed epic and tragedy called heroic tragedy like Dryden’s </a:t>
            </a:r>
            <a:r>
              <a:rPr lang="en-US" i="1" dirty="0"/>
              <a:t>The Conquest of Granada</a:t>
            </a:r>
          </a:p>
          <a:p>
            <a:r>
              <a:rPr lang="en-US" dirty="0"/>
              <a:t>In the eighteenth century, the bourgeois or domestic tragedy became popular with a middle- or lower-class protagonist. Example, George Lillo’s </a:t>
            </a:r>
            <a:r>
              <a:rPr lang="en-US" i="1" dirty="0"/>
              <a:t>The London Merchant</a:t>
            </a:r>
          </a:p>
          <a:p>
            <a:r>
              <a:rPr lang="en-IN" dirty="0"/>
              <a:t>One of the most notable modern tragedies is Arthur Miller’s </a:t>
            </a:r>
            <a:r>
              <a:rPr lang="en-IN" i="1" dirty="0"/>
              <a:t>The Death of a Salesman</a:t>
            </a:r>
            <a:r>
              <a:rPr lang="en-IN" dirty="0"/>
              <a:t>, a play in which the chief character is an ordinary shoe salesman defeated by the false values of a commercial society</a:t>
            </a:r>
          </a:p>
        </p:txBody>
      </p:sp>
      <p:pic>
        <p:nvPicPr>
          <p:cNvPr id="4098" name="Picture 2" descr="Death of a Salesman (Theatre)">
            <a:extLst>
              <a:ext uri="{FF2B5EF4-FFF2-40B4-BE49-F238E27FC236}">
                <a16:creationId xmlns:a16="http://schemas.microsoft.com/office/drawing/2014/main" id="{CB95EFB6-F538-CC8D-0D38-A588620EE47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019" y="1295400"/>
            <a:ext cx="3915591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0444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417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Georgia</vt:lpstr>
      <vt:lpstr>Wingdings 3</vt:lpstr>
      <vt:lpstr>Wisp</vt:lpstr>
      <vt:lpstr>PowerPoint Presentation</vt:lpstr>
      <vt:lpstr>Definitions &amp; Features</vt:lpstr>
      <vt:lpstr>Aristotle’s Poetics</vt:lpstr>
      <vt:lpstr>Elizabethan tragedy</vt:lpstr>
      <vt:lpstr>…contd</vt:lpstr>
      <vt:lpstr>Drama after Shakespeare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Jini Rani Boro</dc:creator>
  <cp:lastModifiedBy>Jini Rani Boro</cp:lastModifiedBy>
  <cp:revision>2</cp:revision>
  <dcterms:created xsi:type="dcterms:W3CDTF">2025-03-11T15:04:00Z</dcterms:created>
  <dcterms:modified xsi:type="dcterms:W3CDTF">2025-03-11T16:06:44Z</dcterms:modified>
</cp:coreProperties>
</file>