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9" r:id="rId5"/>
    <p:sldId id="258" r:id="rId6"/>
    <p:sldId id="264" r:id="rId7"/>
    <p:sldId id="265" r:id="rId8"/>
    <p:sldId id="266" r:id="rId9"/>
    <p:sldId id="267" r:id="rId10"/>
    <p:sldId id="268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6771"/>
            <a:ext cx="7772400" cy="1470025"/>
          </a:xfrm>
        </p:spPr>
        <p:txBody>
          <a:bodyPr/>
          <a:lstStyle/>
          <a:p>
            <a:r>
              <a:rPr lang="en-IN" dirty="0"/>
              <a:t>Theatre of the Absurd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39229"/>
            <a:ext cx="6400800" cy="762000"/>
          </a:xfrm>
        </p:spPr>
        <p:txBody>
          <a:bodyPr/>
          <a:lstStyle/>
          <a:p>
            <a:r>
              <a:rPr lang="en-US" dirty="0"/>
              <a:t>An Introduction</a:t>
            </a:r>
            <a:endParaRPr lang="en-IN" dirty="0"/>
          </a:p>
        </p:txBody>
      </p:sp>
      <p:pic>
        <p:nvPicPr>
          <p:cNvPr id="1026" name="Picture 2" descr="Theatre of the Absurd [1 min read]">
            <a:extLst>
              <a:ext uri="{FF2B5EF4-FFF2-40B4-BE49-F238E27FC236}">
                <a16:creationId xmlns:a16="http://schemas.microsoft.com/office/drawing/2014/main" id="{8147BCBC-2254-0954-B05E-6F7B80C53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9921"/>
            <a:ext cx="8001000" cy="472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Harold Pinter (1930-2008)</a:t>
            </a:r>
          </a:p>
        </p:txBody>
      </p:sp>
      <p:pic>
        <p:nvPicPr>
          <p:cNvPr id="5" name="Content Placeholder 4" descr="pinter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24000"/>
            <a:ext cx="4038600" cy="461760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Enclosed space</a:t>
            </a:r>
          </a:p>
          <a:p>
            <a:r>
              <a:rPr lang="en-IN" dirty="0"/>
              <a:t>People defending themselves against intrusion</a:t>
            </a:r>
          </a:p>
          <a:p>
            <a:r>
              <a:rPr lang="en-IN" dirty="0"/>
              <a:t>Comedy of menace</a:t>
            </a:r>
          </a:p>
          <a:p>
            <a:r>
              <a:rPr lang="en-IN" dirty="0"/>
              <a:t>Major Plays</a:t>
            </a:r>
          </a:p>
          <a:p>
            <a:pPr lvl="1"/>
            <a:r>
              <a:rPr lang="en-IN" i="1" dirty="0"/>
              <a:t>The Room </a:t>
            </a:r>
            <a:r>
              <a:rPr lang="en-IN" dirty="0"/>
              <a:t>(1957)</a:t>
            </a:r>
          </a:p>
          <a:p>
            <a:pPr lvl="1"/>
            <a:r>
              <a:rPr lang="en-IN" i="1" dirty="0"/>
              <a:t>The Birthday Party </a:t>
            </a:r>
            <a:r>
              <a:rPr lang="en-IN" dirty="0"/>
              <a:t>(1957)</a:t>
            </a:r>
          </a:p>
          <a:p>
            <a:pPr lvl="1"/>
            <a:r>
              <a:rPr lang="en-IN" i="1" dirty="0"/>
              <a:t>The Homecoming</a:t>
            </a:r>
            <a:r>
              <a:rPr lang="en-IN" dirty="0"/>
              <a:t>(1964)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Waiting for </a:t>
            </a:r>
            <a:r>
              <a:rPr lang="en-IN" dirty="0" err="1"/>
              <a:t>Godot</a:t>
            </a:r>
            <a:endParaRPr lang="en-IN" dirty="0"/>
          </a:p>
        </p:txBody>
      </p:sp>
      <p:pic>
        <p:nvPicPr>
          <p:cNvPr id="5" name="Picture Placeholder 4" descr="waiting for godot imag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636" r="563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The Birthday Party</a:t>
            </a:r>
          </a:p>
        </p:txBody>
      </p:sp>
      <p:pic>
        <p:nvPicPr>
          <p:cNvPr id="5" name="Picture Placeholder 4" descr="birthday party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667" r="1266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Origins &amp;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It refers to dramatic works which focused on the idea that human existence has no meaning and that human condition is essentially </a:t>
            </a:r>
            <a:r>
              <a:rPr lang="en-IN" dirty="0">
                <a:solidFill>
                  <a:srgbClr val="FF0000"/>
                </a:solidFill>
              </a:rPr>
              <a:t>absurd</a:t>
            </a:r>
          </a:p>
          <a:p>
            <a:r>
              <a:rPr lang="en-IN" dirty="0"/>
              <a:t>...and that this condition can be adequately represented only in works that are themselves </a:t>
            </a:r>
            <a:r>
              <a:rPr lang="en-IN" dirty="0">
                <a:solidFill>
                  <a:srgbClr val="FF0000"/>
                </a:solidFill>
              </a:rPr>
              <a:t>absurd</a:t>
            </a:r>
          </a:p>
          <a:p>
            <a:r>
              <a:rPr lang="en-IN" dirty="0"/>
              <a:t>Emerged in France after WW II</a:t>
            </a:r>
          </a:p>
          <a:p>
            <a:r>
              <a:rPr lang="en-IN" dirty="0"/>
              <a:t>Albert Camus used the term in his essay ‘The Myth of Sisyphus’ (1942)</a:t>
            </a:r>
          </a:p>
          <a:p>
            <a:r>
              <a:rPr lang="en-IN" dirty="0"/>
              <a:t>Martin </a:t>
            </a:r>
            <a:r>
              <a:rPr lang="en-IN" dirty="0" err="1"/>
              <a:t>Esslin</a:t>
            </a:r>
            <a:r>
              <a:rPr lang="en-IN" dirty="0"/>
              <a:t> used the term ‘theatre of the absurd’ in his essay of the same name (1960)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Sisyphus</a:t>
            </a:r>
          </a:p>
        </p:txBody>
      </p:sp>
      <p:pic>
        <p:nvPicPr>
          <p:cNvPr id="4" name="Content Placeholder 3" descr="sisyphus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981200"/>
            <a:ext cx="7924800" cy="41909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...</a:t>
            </a:r>
            <a:r>
              <a:rPr lang="en-IN" dirty="0" err="1"/>
              <a:t>contd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A rebellion against beliefs and values, both of traditional culture and traditional literature</a:t>
            </a:r>
          </a:p>
          <a:p>
            <a:r>
              <a:rPr lang="en-IN" dirty="0"/>
              <a:t>Man’s reaction to a world without meaning</a:t>
            </a:r>
          </a:p>
          <a:p>
            <a:r>
              <a:rPr lang="en-IN" dirty="0"/>
              <a:t>Structure: round shape</a:t>
            </a:r>
          </a:p>
          <a:p>
            <a:r>
              <a:rPr lang="en-IN" dirty="0"/>
              <a:t>Irrational and illogical speech, silence; inadequacy of language</a:t>
            </a:r>
          </a:p>
          <a:p>
            <a:r>
              <a:rPr lang="en-IN" dirty="0"/>
              <a:t>Comedy mixed with tragic images</a:t>
            </a:r>
          </a:p>
          <a:p>
            <a:r>
              <a:rPr lang="en-IN" dirty="0"/>
              <a:t>Dismissal of the concept of “well-made play”</a:t>
            </a:r>
          </a:p>
          <a:p>
            <a:r>
              <a:rPr lang="en-IN" dirty="0"/>
              <a:t>Breaking the fourth wall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Influences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Alfred </a:t>
            </a:r>
            <a:r>
              <a:rPr lang="en-IN" dirty="0" err="1"/>
              <a:t>Jarry’s</a:t>
            </a:r>
            <a:r>
              <a:rPr lang="en-IN" dirty="0"/>
              <a:t> French play </a:t>
            </a:r>
            <a:r>
              <a:rPr lang="en-IN" i="1" dirty="0" err="1"/>
              <a:t>Ubu</a:t>
            </a:r>
            <a:r>
              <a:rPr lang="en-IN" i="1" dirty="0"/>
              <a:t> </a:t>
            </a:r>
            <a:r>
              <a:rPr lang="en-IN" i="1" dirty="0" err="1"/>
              <a:t>roi</a:t>
            </a:r>
            <a:r>
              <a:rPr lang="en-IN" i="1" dirty="0"/>
              <a:t> </a:t>
            </a:r>
            <a:r>
              <a:rPr lang="en-IN" dirty="0"/>
              <a:t>(</a:t>
            </a:r>
            <a:r>
              <a:rPr lang="en-IN" i="1" dirty="0" err="1"/>
              <a:t>Ubu</a:t>
            </a:r>
            <a:r>
              <a:rPr lang="en-IN" i="1" dirty="0"/>
              <a:t> the King</a:t>
            </a:r>
            <a:r>
              <a:rPr lang="en-IN" dirty="0"/>
              <a:t>)(1896)</a:t>
            </a:r>
          </a:p>
          <a:p>
            <a:r>
              <a:rPr lang="en-IN" dirty="0"/>
              <a:t>Dadaism: developed as a reaction to WW I; anti-art, anti-war; rejected logic &amp; reason, expressed nonsense &amp; irrationality</a:t>
            </a:r>
          </a:p>
          <a:p>
            <a:r>
              <a:rPr lang="en-IN" dirty="0"/>
              <a:t>Surrealism: revolted against logical reason, morality &amp; artistic norms; turned to subconscious mind, dreams, automatic writing</a:t>
            </a:r>
          </a:p>
          <a:p>
            <a:r>
              <a:rPr lang="en-IN" b="1" dirty="0"/>
              <a:t>Existentialism</a:t>
            </a:r>
            <a:r>
              <a:rPr lang="en-IN" dirty="0"/>
              <a:t>: human existence has no meaning or purpose</a:t>
            </a:r>
          </a:p>
          <a:p>
            <a:r>
              <a:rPr lang="en-IN" dirty="0"/>
              <a:t>Charlie Chaplin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Samuel Beckett (1906-89)</a:t>
            </a:r>
          </a:p>
        </p:txBody>
      </p:sp>
      <p:pic>
        <p:nvPicPr>
          <p:cNvPr id="5" name="Content Placeholder 4" descr="beckett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0"/>
            <a:ext cx="3276600" cy="4572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/>
              <a:t>His works focused on poverty, failure, loss</a:t>
            </a:r>
          </a:p>
          <a:p>
            <a:r>
              <a:rPr lang="en-IN" dirty="0" err="1"/>
              <a:t>Tragi</a:t>
            </a:r>
            <a:r>
              <a:rPr lang="en-IN" dirty="0"/>
              <a:t>-comic outlook on human existence</a:t>
            </a:r>
          </a:p>
          <a:p>
            <a:r>
              <a:rPr lang="en-IN" dirty="0"/>
              <a:t>Man as “non-knower”, “non-can-</a:t>
            </a:r>
            <a:r>
              <a:rPr lang="en-IN" dirty="0" err="1"/>
              <a:t>er</a:t>
            </a:r>
            <a:r>
              <a:rPr lang="en-IN" dirty="0"/>
              <a:t>”</a:t>
            </a:r>
          </a:p>
          <a:p>
            <a:r>
              <a:rPr lang="en-IN" dirty="0"/>
              <a:t>Major plays</a:t>
            </a:r>
          </a:p>
          <a:p>
            <a:pPr lvl="1"/>
            <a:r>
              <a:rPr lang="en-IN" i="1" dirty="0"/>
              <a:t>Waiting for </a:t>
            </a:r>
            <a:r>
              <a:rPr lang="en-IN" i="1" dirty="0" err="1"/>
              <a:t>Godot</a:t>
            </a:r>
            <a:r>
              <a:rPr lang="en-IN" i="1" dirty="0"/>
              <a:t> </a:t>
            </a:r>
            <a:r>
              <a:rPr lang="en-IN" dirty="0"/>
              <a:t>(1949)</a:t>
            </a:r>
          </a:p>
          <a:p>
            <a:pPr lvl="1"/>
            <a:r>
              <a:rPr lang="en-IN" i="1" dirty="0"/>
              <a:t>Endgame</a:t>
            </a:r>
            <a:r>
              <a:rPr lang="en-IN" dirty="0"/>
              <a:t> (1957)</a:t>
            </a:r>
          </a:p>
          <a:p>
            <a:pPr lvl="1"/>
            <a:r>
              <a:rPr lang="en-IN" i="1" dirty="0" err="1"/>
              <a:t>Krapp’s</a:t>
            </a:r>
            <a:r>
              <a:rPr lang="en-IN" i="1" dirty="0"/>
              <a:t> Last Tape </a:t>
            </a:r>
            <a:r>
              <a:rPr lang="en-IN" dirty="0"/>
              <a:t>(1958)</a:t>
            </a:r>
          </a:p>
          <a:p>
            <a:pPr lvl="1"/>
            <a:r>
              <a:rPr lang="en-IN" i="1" dirty="0"/>
              <a:t>Breath</a:t>
            </a:r>
            <a:r>
              <a:rPr lang="en-IN" dirty="0"/>
              <a:t> (1970), a play lasting only about 30 seconds and with no characters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Jean Genet (1910-86)</a:t>
            </a:r>
          </a:p>
        </p:txBody>
      </p:sp>
      <p:pic>
        <p:nvPicPr>
          <p:cNvPr id="5" name="Content Placeholder 4" descr="genet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524001"/>
            <a:ext cx="4038600" cy="4648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Had a criminal career, spent time in prison, wrote from prison</a:t>
            </a:r>
          </a:p>
          <a:p>
            <a:r>
              <a:rPr lang="en-IN" dirty="0"/>
              <a:t>Depicted struggles between outcasts and their oppressors</a:t>
            </a:r>
          </a:p>
          <a:p>
            <a:r>
              <a:rPr lang="en-IN" dirty="0"/>
              <a:t>Major Plays</a:t>
            </a:r>
          </a:p>
          <a:p>
            <a:pPr lvl="1"/>
            <a:r>
              <a:rPr lang="en-IN" i="1" dirty="0"/>
              <a:t>The Maids </a:t>
            </a:r>
            <a:r>
              <a:rPr lang="en-IN" dirty="0"/>
              <a:t>(1947)</a:t>
            </a:r>
          </a:p>
          <a:p>
            <a:pPr lvl="1"/>
            <a:r>
              <a:rPr lang="en-IN" i="1" dirty="0"/>
              <a:t>The Balcony </a:t>
            </a:r>
            <a:r>
              <a:rPr lang="en-IN" dirty="0"/>
              <a:t>(1957)</a:t>
            </a:r>
          </a:p>
          <a:p>
            <a:pPr lvl="1"/>
            <a:r>
              <a:rPr lang="en-IN" i="1" dirty="0"/>
              <a:t>The Blacks </a:t>
            </a:r>
            <a:r>
              <a:rPr lang="en-IN" dirty="0"/>
              <a:t>(1959)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Eugene Ionesco (1909-94)</a:t>
            </a:r>
          </a:p>
        </p:txBody>
      </p:sp>
      <p:pic>
        <p:nvPicPr>
          <p:cNvPr id="6" name="Content Placeholder 5" descr="220px-Eugene_Ionesco_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1600200"/>
            <a:ext cx="3733800" cy="4572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Expressed modern feelings of alienation; futility of communication</a:t>
            </a:r>
          </a:p>
          <a:p>
            <a:r>
              <a:rPr lang="en-IN" dirty="0"/>
              <a:t>Refused to be called existentialist</a:t>
            </a:r>
          </a:p>
          <a:p>
            <a:r>
              <a:rPr lang="en-IN" dirty="0"/>
              <a:t>Major Plays</a:t>
            </a:r>
          </a:p>
          <a:p>
            <a:pPr lvl="1"/>
            <a:r>
              <a:rPr lang="en-IN" i="1" dirty="0"/>
              <a:t>The Bald Soprano </a:t>
            </a:r>
            <a:r>
              <a:rPr lang="en-IN" dirty="0"/>
              <a:t>(1948)</a:t>
            </a:r>
          </a:p>
          <a:p>
            <a:pPr lvl="1"/>
            <a:r>
              <a:rPr lang="en-IN" i="1" dirty="0"/>
              <a:t>The Chairs </a:t>
            </a:r>
            <a:r>
              <a:rPr lang="en-IN" dirty="0"/>
              <a:t>(1951)</a:t>
            </a:r>
          </a:p>
          <a:p>
            <a:pPr lvl="1"/>
            <a:r>
              <a:rPr lang="en-IN" i="1" dirty="0"/>
              <a:t>Rhinoceros </a:t>
            </a:r>
            <a:r>
              <a:rPr lang="en-IN" dirty="0"/>
              <a:t>(1959)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Arthur </a:t>
            </a:r>
            <a:r>
              <a:rPr lang="en-IN" dirty="0" err="1"/>
              <a:t>Adamov</a:t>
            </a:r>
            <a:r>
              <a:rPr lang="en-IN" dirty="0"/>
              <a:t> (1908-70)</a:t>
            </a:r>
          </a:p>
        </p:txBody>
      </p:sp>
      <p:pic>
        <p:nvPicPr>
          <p:cNvPr id="5" name="Content Placeholder 4" descr="adamov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0"/>
            <a:ext cx="3581400" cy="4572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Influenced by </a:t>
            </a:r>
            <a:r>
              <a:rPr lang="en-IN" dirty="0" err="1"/>
              <a:t>Bertolt</a:t>
            </a:r>
            <a:r>
              <a:rPr lang="en-IN" dirty="0"/>
              <a:t> Brecht</a:t>
            </a:r>
          </a:p>
          <a:p>
            <a:r>
              <a:rPr lang="en-IN" dirty="0"/>
              <a:t>Dream-like element</a:t>
            </a:r>
          </a:p>
          <a:p>
            <a:r>
              <a:rPr lang="en-IN" dirty="0"/>
              <a:t>Major Plays</a:t>
            </a:r>
          </a:p>
          <a:p>
            <a:pPr lvl="1"/>
            <a:r>
              <a:rPr lang="en-IN" i="1" dirty="0"/>
              <a:t>The Confession </a:t>
            </a:r>
            <a:r>
              <a:rPr lang="en-IN" dirty="0"/>
              <a:t>(1946)</a:t>
            </a:r>
          </a:p>
          <a:p>
            <a:pPr lvl="1"/>
            <a:r>
              <a:rPr lang="en-IN" i="1" dirty="0"/>
              <a:t>The Parody </a:t>
            </a:r>
            <a:r>
              <a:rPr lang="en-IN" dirty="0"/>
              <a:t>(1950)</a:t>
            </a:r>
          </a:p>
          <a:p>
            <a:pPr lvl="1"/>
            <a:r>
              <a:rPr lang="en-IN" i="1" dirty="0"/>
              <a:t>The Invasion </a:t>
            </a:r>
            <a:r>
              <a:rPr lang="en-IN" dirty="0"/>
              <a:t>(1950)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422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Theatre of the Absurd</vt:lpstr>
      <vt:lpstr>Origins &amp; Features</vt:lpstr>
      <vt:lpstr>Sisyphus</vt:lpstr>
      <vt:lpstr>...contd</vt:lpstr>
      <vt:lpstr>Influences</vt:lpstr>
      <vt:lpstr>Samuel Beckett (1906-89)</vt:lpstr>
      <vt:lpstr>Jean Genet (1910-86)</vt:lpstr>
      <vt:lpstr>Eugene Ionesco (1909-94)</vt:lpstr>
      <vt:lpstr>Arthur Adamov (1908-70)</vt:lpstr>
      <vt:lpstr>Harold Pinter (1930-2008)</vt:lpstr>
      <vt:lpstr>Waiting for Godot</vt:lpstr>
      <vt:lpstr>The Birthday Party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Theatre of the Absurd</dc:title>
  <dc:creator>Rupam Hazarika</dc:creator>
  <cp:lastModifiedBy>Jini Rani Boro</cp:lastModifiedBy>
  <cp:revision>36</cp:revision>
  <dcterms:created xsi:type="dcterms:W3CDTF">2006-08-16T00:00:00Z</dcterms:created>
  <dcterms:modified xsi:type="dcterms:W3CDTF">2025-03-07T02:21:27Z</dcterms:modified>
</cp:coreProperties>
</file>