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1" r:id="rId4"/>
    <p:sldId id="262" r:id="rId5"/>
    <p:sldId id="265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41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647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43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97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021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554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90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696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607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831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337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12076C-280A-47FE-A4D3-368C29A32A9A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94FA2BC-D9E1-4651-9471-B6099DD958E9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37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5C1D6-0A0E-99B0-5920-656D3EA0D1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2435974"/>
            <a:ext cx="10165079" cy="1889137"/>
          </a:xfrm>
        </p:spPr>
        <p:txBody>
          <a:bodyPr>
            <a:normAutofit fontScale="90000"/>
          </a:bodyPr>
          <a:lstStyle/>
          <a:p>
            <a:r>
              <a:rPr lang="en-US" dirty="0"/>
              <a:t>Forms &amp; Genres in English Drama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99DC9-25F7-148C-C0D3-6C22869A21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2">
                    <a:lumMod val="50000"/>
                  </a:schemeClr>
                </a:solidFill>
              </a:rPr>
              <a:t>Comedy: types and forms</a:t>
            </a:r>
            <a:endParaRPr lang="en-IN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 descr="Theater Masks Silhouette - Theater Clipart, HD Png Download -  1000x593(#228762) - PngFind">
            <a:extLst>
              <a:ext uri="{FF2B5EF4-FFF2-40B4-BE49-F238E27FC236}">
                <a16:creationId xmlns:a16="http://schemas.microsoft.com/office/drawing/2014/main" id="{54462DC2-365B-C580-5AEF-4EF526D23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60662"/>
            <a:ext cx="4256314" cy="2129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06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BFF4-6ECF-1002-13C1-215EAF74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&amp; Features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12544-6D45-7E2C-C462-08E7EE3D1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A work which is intended to interest, involve and amuse 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Characters engage our pleasurable attention than profound concern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Readers feel confident that no great disaster will occur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Action turns out happily for the chief characters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Usually ends with lovers united or a marriage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Language of the common man as opposed to tragedies which uses a loftier literary style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1194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D8513-4DD9-FAF8-D864-AB96907A3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Comedy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1491A-4A69-BDB2-19F5-EDA9BCFC45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Romantic Comedy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000" dirty="0"/>
              <a:t>Developed by Shakespeare on the model of contemporary prose romances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000" dirty="0"/>
              <a:t>Represents a love affair that involves a beautiful heroine (sometimes disguised as a man)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000" dirty="0"/>
              <a:t>Love does not run smooth yet overcomes all difficulties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000" dirty="0"/>
              <a:t>Usually set in a forest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000" dirty="0"/>
              <a:t>Examples: </a:t>
            </a:r>
            <a:r>
              <a:rPr lang="en-US" sz="3000" i="1" dirty="0"/>
              <a:t>As You Like It</a:t>
            </a:r>
            <a:r>
              <a:rPr lang="en-US" sz="3000" dirty="0"/>
              <a:t>, </a:t>
            </a:r>
            <a:r>
              <a:rPr lang="en-US" sz="3000" i="1" dirty="0"/>
              <a:t>A Midsummer Night’s Dream</a:t>
            </a:r>
          </a:p>
          <a:p>
            <a:endParaRPr lang="en-IN" dirty="0"/>
          </a:p>
        </p:txBody>
      </p:sp>
      <p:pic>
        <p:nvPicPr>
          <p:cNvPr id="2050" name="Picture 2" descr="William Shakespeare | American Players Theatre">
            <a:extLst>
              <a:ext uri="{FF2B5EF4-FFF2-40B4-BE49-F238E27FC236}">
                <a16:creationId xmlns:a16="http://schemas.microsoft.com/office/drawing/2014/main" id="{98727DA6-D7FB-5E62-EB53-074C6E17ED0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63" y="1959429"/>
            <a:ext cx="2962275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91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7B14-005A-3231-747C-8BA948B49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42572-94B1-CAA1-A5DF-A62553A40D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Satiric Comedy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/>
              <a:t> </a:t>
            </a:r>
            <a:r>
              <a:rPr lang="en-IN" sz="2400" dirty="0"/>
              <a:t>Laughter arises out of ridicule, mockery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400" dirty="0"/>
              <a:t>Attacks deviations from the social order or philosophical and political notions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400" dirty="0"/>
              <a:t>Shakespeare’s contemporary Ben Jonson wrote satiric comedies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400" dirty="0"/>
              <a:t>Ludicrous rather than lightly amusing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400" dirty="0"/>
              <a:t>Examples: </a:t>
            </a:r>
            <a:r>
              <a:rPr lang="en-IN" sz="2400" i="1" dirty="0" err="1"/>
              <a:t>Volpone</a:t>
            </a:r>
            <a:r>
              <a:rPr lang="en-IN" sz="2400" dirty="0"/>
              <a:t>, </a:t>
            </a:r>
            <a:r>
              <a:rPr lang="en-IN" sz="2400" i="1" dirty="0"/>
              <a:t>The Alchemist</a:t>
            </a:r>
            <a:endParaRPr lang="en-US" sz="2400" i="1" dirty="0"/>
          </a:p>
        </p:txBody>
      </p:sp>
      <p:pic>
        <p:nvPicPr>
          <p:cNvPr id="3074" name="Picture 2" descr="Volpone and The Alchemist by Ben Jonson | Goodreads">
            <a:extLst>
              <a:ext uri="{FF2B5EF4-FFF2-40B4-BE49-F238E27FC236}">
                <a16:creationId xmlns:a16="http://schemas.microsoft.com/office/drawing/2014/main" id="{3632BE6E-6888-710C-10FB-E195E8BE3DF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171" y="1802415"/>
            <a:ext cx="3897086" cy="406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636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C6B70-C465-2CFB-E4E0-1E047A63C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9926B-DD8E-75F8-3BB6-CEACAFB803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Comedy of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</a:rPr>
              <a:t>Humours</a:t>
            </a:r>
            <a:endParaRPr lang="en-US" sz="28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Developed by Ben Jonson, based on the ancient physiological theory of the four </a:t>
            </a:r>
            <a:r>
              <a:rPr lang="en-US" sz="2400" dirty="0" err="1"/>
              <a:t>humours</a:t>
            </a:r>
            <a:r>
              <a:rPr lang="en-US" sz="2400" dirty="0"/>
              <a:t>—blood, phlegm, choler and melancholy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In Jonson’s comedy of </a:t>
            </a:r>
            <a:r>
              <a:rPr lang="en-US" sz="2400" dirty="0" err="1"/>
              <a:t>humours</a:t>
            </a:r>
            <a:r>
              <a:rPr lang="en-US" sz="2400" dirty="0"/>
              <a:t>, each of the major characters has a preponderant </a:t>
            </a:r>
            <a:r>
              <a:rPr lang="en-US" sz="2400" dirty="0" err="1"/>
              <a:t>humour</a:t>
            </a:r>
            <a:r>
              <a:rPr lang="en-US" sz="2400" dirty="0"/>
              <a:t>, giving him a characteristic disposition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Examples: </a:t>
            </a:r>
            <a:r>
              <a:rPr lang="en-US" sz="2400" i="1" dirty="0"/>
              <a:t>Every Man in His </a:t>
            </a:r>
            <a:r>
              <a:rPr lang="en-US" sz="2400" i="1" dirty="0" err="1"/>
              <a:t>Humour</a:t>
            </a:r>
            <a:endParaRPr lang="en-IN" sz="2400" i="1" dirty="0"/>
          </a:p>
        </p:txBody>
      </p:sp>
      <p:pic>
        <p:nvPicPr>
          <p:cNvPr id="4098" name="Picture 2" descr="Ben Jonson: Renaissance Playwright, Renaissance Man | Great Writers Inspire">
            <a:extLst>
              <a:ext uri="{FF2B5EF4-FFF2-40B4-BE49-F238E27FC236}">
                <a16:creationId xmlns:a16="http://schemas.microsoft.com/office/drawing/2014/main" id="{B7E854DA-F1A2-AB51-2A6A-379678F6EF1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287" y="2007054"/>
            <a:ext cx="3940628" cy="372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414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F560C-B16A-7C43-5C8E-E1AA1C48D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453626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AE22F-A674-E9C2-C648-9045A9BE99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979714"/>
            <a:ext cx="4937760" cy="48893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Comedy of Manners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Originated in the New Comedy of the Greeks and later developed by the Roman dramatists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English comedy of manners exemplified by Shakespeare’s </a:t>
            </a:r>
            <a:r>
              <a:rPr lang="en-US" i="1" dirty="0"/>
              <a:t>Love’s </a:t>
            </a:r>
            <a:r>
              <a:rPr lang="en-US" i="1" dirty="0" err="1"/>
              <a:t>Labour</a:t>
            </a:r>
            <a:r>
              <a:rPr lang="en-US" i="1" dirty="0"/>
              <a:t> Lost </a:t>
            </a:r>
            <a:r>
              <a:rPr lang="en-US" dirty="0"/>
              <a:t>and </a:t>
            </a:r>
            <a:r>
              <a:rPr lang="en-US" i="1" dirty="0"/>
              <a:t>Much Ado About Nothing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Reached peak in the Restoration period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Deals with the relations and intrigues of men and women living in a upper-class society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Comic effect produced by the wit and sparkle of dialogue; satirizes stock characters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Examples: Congreve’s </a:t>
            </a:r>
            <a:r>
              <a:rPr lang="en-US" i="1" dirty="0"/>
              <a:t>The Way of the World</a:t>
            </a:r>
            <a:r>
              <a:rPr lang="en-US" dirty="0"/>
              <a:t>, Wycherley’s </a:t>
            </a:r>
            <a:r>
              <a:rPr lang="en-US" i="1" dirty="0"/>
              <a:t>The Country Wife</a:t>
            </a:r>
            <a:endParaRPr lang="en-IN" i="1" dirty="0"/>
          </a:p>
        </p:txBody>
      </p:sp>
      <p:pic>
        <p:nvPicPr>
          <p:cNvPr id="5126" name="Picture 6" descr="The Way of The World&quot; as a Comedy of Manners – EnglishLiterature.Net">
            <a:extLst>
              <a:ext uri="{FF2B5EF4-FFF2-40B4-BE49-F238E27FC236}">
                <a16:creationId xmlns:a16="http://schemas.microsoft.com/office/drawing/2014/main" id="{87E3752A-C3CE-6055-B004-4CC4AE09C35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8" y="1143001"/>
            <a:ext cx="4937125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8630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118</TotalTime>
  <Words>305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Retrospect</vt:lpstr>
      <vt:lpstr>Forms &amp; Genres in English Drama</vt:lpstr>
      <vt:lpstr>Definitions &amp; Features</vt:lpstr>
      <vt:lpstr>Types of Comedy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Jini Rani Boro</dc:creator>
  <cp:lastModifiedBy>Jini Rani Boro</cp:lastModifiedBy>
  <cp:revision>5</cp:revision>
  <dcterms:created xsi:type="dcterms:W3CDTF">2025-02-14T02:40:15Z</dcterms:created>
  <dcterms:modified xsi:type="dcterms:W3CDTF">2025-03-03T05:08:10Z</dcterms:modified>
</cp:coreProperties>
</file>