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9" r:id="rId2"/>
    <p:sldId id="256" r:id="rId3"/>
    <p:sldId id="257" r:id="rId4"/>
    <p:sldId id="258" r:id="rId5"/>
    <p:sldId id="271" r:id="rId6"/>
    <p:sldId id="259" r:id="rId7"/>
    <p:sldId id="265" r:id="rId8"/>
    <p:sldId id="272" r:id="rId9"/>
    <p:sldId id="273" r:id="rId10"/>
    <p:sldId id="274" r:id="rId11"/>
    <p:sldId id="276" r:id="rId12"/>
    <p:sldId id="277" r:id="rId13"/>
    <p:sldId id="278" r:id="rId14"/>
    <p:sldId id="285" r:id="rId15"/>
    <p:sldId id="286" r:id="rId16"/>
    <p:sldId id="287" r:id="rId17"/>
    <p:sldId id="288" r:id="rId18"/>
    <p:sldId id="289" r:id="rId19"/>
    <p:sldId id="296" r:id="rId20"/>
    <p:sldId id="297" r:id="rId21"/>
    <p:sldId id="298" r:id="rId22"/>
    <p:sldId id="299" r:id="rId23"/>
    <p:sldId id="300" r:id="rId24"/>
    <p:sldId id="301" r:id="rId25"/>
    <p:sldId id="275" r:id="rId26"/>
    <p:sldId id="303" r:id="rId27"/>
    <p:sldId id="304" r:id="rId28"/>
    <p:sldId id="305" r:id="rId29"/>
    <p:sldId id="306" r:id="rId30"/>
    <p:sldId id="307" r:id="rId31"/>
    <p:sldId id="30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4"/>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1547813" y="1701800"/>
            <a:ext cx="6908800" cy="1082675"/>
          </a:xfrm>
        </p:spPr>
        <p:txBody>
          <a:bodyPr/>
          <a:lstStyle>
            <a:lvl1pPr algn="r">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1547813" y="2927350"/>
            <a:ext cx="6913562" cy="1752600"/>
          </a:xfrm>
        </p:spPr>
        <p:txBody>
          <a:bodyPr/>
          <a:lstStyle>
            <a:lvl1pPr marL="0" indent="0" algn="r">
              <a:buFontTx/>
              <a:buNone/>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8B4C07D7-D155-48C0-892F-0DD89B6EC8E4}" type="datetimeFigureOut">
              <a:rPr lang="en-US" smtClean="0"/>
              <a:t>3/5/2025</a:t>
            </a:fld>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EAA06248-A012-4DD8-949F-D3B6CBF85546}"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4C07D7-D155-48C0-892F-0DD89B6EC8E4}"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06248-A012-4DD8-949F-D3B6CBF85546}"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4C07D7-D155-48C0-892F-0DD89B6EC8E4}"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06248-A012-4DD8-949F-D3B6CBF85546}"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4C07D7-D155-48C0-892F-0DD89B6EC8E4}"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06248-A012-4DD8-949F-D3B6CBF85546}"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B4C07D7-D155-48C0-892F-0DD89B6EC8E4}"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A06248-A012-4DD8-949F-D3B6CBF85546}"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4C07D7-D155-48C0-892F-0DD89B6EC8E4}"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A06248-A012-4DD8-949F-D3B6CBF85546}"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4C07D7-D155-48C0-892F-0DD89B6EC8E4}" type="datetimeFigureOut">
              <a:rPr lang="en-US" smtClean="0"/>
              <a:t>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A06248-A012-4DD8-949F-D3B6CBF85546}"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4C07D7-D155-48C0-892F-0DD89B6EC8E4}" type="datetimeFigureOut">
              <a:rPr lang="en-US" smtClean="0"/>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A06248-A012-4DD8-949F-D3B6CBF85546}"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C07D7-D155-48C0-892F-0DD89B6EC8E4}" type="datetimeFigureOut">
              <a:rPr lang="en-US" smtClean="0"/>
              <a:t>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A06248-A012-4DD8-949F-D3B6CBF85546}"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4C07D7-D155-48C0-892F-0DD89B6EC8E4}"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A06248-A012-4DD8-949F-D3B6CBF85546}"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4C07D7-D155-48C0-892F-0DD89B6EC8E4}"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A06248-A012-4DD8-949F-D3B6CBF85546}"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13"/>
          <a:stretch>
            <a:fillRect/>
          </a:stretch>
        </p:blipFill>
        <p:spPr>
          <a:xfrm>
            <a:off x="-6350" y="0"/>
            <a:ext cx="915035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8B4C07D7-D155-48C0-892F-0DD89B6EC8E4}" type="datetimeFigureOut">
              <a:rPr lang="en-US" smtClean="0"/>
              <a:t>3/5/2025</a:t>
            </a:fld>
            <a:endParaRPr lang="en-US"/>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EAA06248-A012-4DD8-949F-D3B6CBF855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dictionary.cambridge.org/dictionary/english/group" TargetMode="External"/><Relationship Id="rId13" Type="http://schemas.openxmlformats.org/officeDocument/2006/relationships/hyperlink" Target="https://dictionary.cambridge.org/dictionary/english/political" TargetMode="External"/><Relationship Id="rId3" Type="http://schemas.openxmlformats.org/officeDocument/2006/relationships/hyperlink" Target="https://dictionary.cambridge.org/dictionary/english/plan" TargetMode="External"/><Relationship Id="rId7" Type="http://schemas.openxmlformats.org/officeDocument/2006/relationships/hyperlink" Target="https://dictionary.cambridge.org/dictionary/english/officially" TargetMode="External"/><Relationship Id="rId12" Type="http://schemas.openxmlformats.org/officeDocument/2006/relationships/hyperlink" Target="https://dictionary.cambridge.org/dictionary/english/government" TargetMode="External"/><Relationship Id="rId2" Type="http://schemas.openxmlformats.org/officeDocument/2006/relationships/hyperlink" Target="https://dictionary.cambridge.org/dictionary/english/idea" TargetMode="External"/><Relationship Id="rId1" Type="http://schemas.openxmlformats.org/officeDocument/2006/relationships/slideLayout" Target="../slideLayouts/slideLayout2.xml"/><Relationship Id="rId6" Type="http://schemas.openxmlformats.org/officeDocument/2006/relationships/hyperlink" Target="https://dictionary.cambridge.org/dictionary/english/agreed" TargetMode="External"/><Relationship Id="rId11" Type="http://schemas.openxmlformats.org/officeDocument/2006/relationships/hyperlink" Target="https://dictionary.cambridge.org/dictionary/english/organization" TargetMode="External"/><Relationship Id="rId5" Type="http://schemas.openxmlformats.org/officeDocument/2006/relationships/hyperlink" Target="https://dictionary.cambridge.org/dictionary/english/situation" TargetMode="External"/><Relationship Id="rId10" Type="http://schemas.openxmlformats.org/officeDocument/2006/relationships/hyperlink" Target="https://dictionary.cambridge.org/dictionary/english/business" TargetMode="External"/><Relationship Id="rId4" Type="http://schemas.openxmlformats.org/officeDocument/2006/relationships/hyperlink" Target="https://dictionary.cambridge.org/dictionary/english/particular" TargetMode="External"/><Relationship Id="rId9" Type="http://schemas.openxmlformats.org/officeDocument/2006/relationships/hyperlink" Target="https://dictionary.cambridge.org/dictionary/english/people" TargetMode="External"/><Relationship Id="rId14" Type="http://schemas.openxmlformats.org/officeDocument/2006/relationships/hyperlink" Target="https://dictionary.cambridge.org/dictionary/english/party"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AD5AB-C033-B937-6450-22F4EEABE485}"/>
              </a:ext>
            </a:extLst>
          </p:cNvPr>
          <p:cNvSpPr>
            <a:spLocks noGrp="1"/>
          </p:cNvSpPr>
          <p:nvPr>
            <p:ph type="title"/>
          </p:nvPr>
        </p:nvSpPr>
        <p:spPr/>
        <p:txBody>
          <a:bodyPr/>
          <a:lstStyle/>
          <a:p>
            <a:pPr algn="ctr"/>
            <a:r>
              <a:rPr lang="en-US" sz="4800" dirty="0">
                <a:solidFill>
                  <a:srgbClr val="FF0000"/>
                </a:solidFill>
              </a:rPr>
              <a:t>4</a:t>
            </a:r>
            <a:r>
              <a:rPr lang="en-US" sz="4800" baseline="30000" dirty="0">
                <a:solidFill>
                  <a:srgbClr val="FF0000"/>
                </a:solidFill>
              </a:rPr>
              <a:t>th</a:t>
            </a:r>
            <a:r>
              <a:rPr lang="en-US" sz="4800" dirty="0">
                <a:solidFill>
                  <a:srgbClr val="FF0000"/>
                </a:solidFill>
              </a:rPr>
              <a:t> Semester Major (FYUGP)</a:t>
            </a:r>
          </a:p>
        </p:txBody>
      </p:sp>
      <p:sp>
        <p:nvSpPr>
          <p:cNvPr id="3" name="Content Placeholder 2">
            <a:extLst>
              <a:ext uri="{FF2B5EF4-FFF2-40B4-BE49-F238E27FC236}">
                <a16:creationId xmlns:a16="http://schemas.microsoft.com/office/drawing/2014/main" id="{C26F3BD3-7135-1909-0FEE-2B0F28A9B125}"/>
              </a:ext>
            </a:extLst>
          </p:cNvPr>
          <p:cNvSpPr>
            <a:spLocks noGrp="1"/>
          </p:cNvSpPr>
          <p:nvPr>
            <p:ph idx="1"/>
          </p:nvPr>
        </p:nvSpPr>
        <p:spPr/>
        <p:txBody>
          <a:bodyPr/>
          <a:lstStyle/>
          <a:p>
            <a:pPr>
              <a:lnSpc>
                <a:spcPct val="150000"/>
              </a:lnSpc>
            </a:pPr>
            <a:r>
              <a:rPr lang="en-US" dirty="0">
                <a:solidFill>
                  <a:srgbClr val="C00000"/>
                </a:solidFill>
              </a:rPr>
              <a:t>Subject: EDUCATION</a:t>
            </a:r>
          </a:p>
          <a:p>
            <a:pPr>
              <a:lnSpc>
                <a:spcPct val="150000"/>
              </a:lnSpc>
            </a:pPr>
            <a:r>
              <a:rPr lang="en-US" dirty="0">
                <a:solidFill>
                  <a:srgbClr val="C00000"/>
                </a:solidFill>
              </a:rPr>
              <a:t>Course Name: DEVELOPMENT OF EDUCATION IN INDIA</a:t>
            </a:r>
          </a:p>
          <a:p>
            <a:pPr>
              <a:lnSpc>
                <a:spcPct val="150000"/>
              </a:lnSpc>
            </a:pPr>
            <a:r>
              <a:rPr lang="en-US" dirty="0">
                <a:solidFill>
                  <a:srgbClr val="C00000"/>
                </a:solidFill>
              </a:rPr>
              <a:t>Unit-4: Development of Indian Education: the post-independence period</a:t>
            </a:r>
          </a:p>
          <a:p>
            <a:pPr>
              <a:lnSpc>
                <a:spcPct val="150000"/>
              </a:lnSpc>
            </a:pPr>
            <a:r>
              <a:rPr lang="en-US" dirty="0">
                <a:solidFill>
                  <a:srgbClr val="C00000"/>
                </a:solidFill>
              </a:rPr>
              <a:t>National Education Policy 1986</a:t>
            </a:r>
          </a:p>
        </p:txBody>
      </p:sp>
    </p:spTree>
    <p:extLst>
      <p:ext uri="{BB962C8B-B14F-4D97-AF65-F5344CB8AC3E}">
        <p14:creationId xmlns:p14="http://schemas.microsoft.com/office/powerpoint/2010/main" val="2146625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420" y="202565"/>
            <a:ext cx="8693785" cy="6423660"/>
          </a:xfrm>
        </p:spPr>
        <p:txBody>
          <a:bodyPr/>
          <a:lstStyle/>
          <a:p>
            <a:r>
              <a:rPr lang="en-US" altLang="en-US" sz="1800" b="1">
                <a:solidFill>
                  <a:schemeClr val="tx1"/>
                </a:solidFill>
                <a:latin typeface="Times New Roman" panose="02020603050405020304" pitchFamily="18" charset="0"/>
                <a:cs typeface="Times New Roman" panose="02020603050405020304" pitchFamily="18" charset="0"/>
              </a:rPr>
              <a:t>Adult Education:  </a:t>
            </a:r>
            <a:r>
              <a:rPr lang="en-US" altLang="en-US" sz="1800">
                <a:latin typeface="Times New Roman" panose="02020603050405020304" pitchFamily="18" charset="0"/>
                <a:cs typeface="Times New Roman" panose="02020603050405020304" pitchFamily="18" charset="0"/>
              </a:rPr>
              <a:t>Our ancient scriptures define </a:t>
            </a:r>
            <a:r>
              <a:rPr lang="en-US" altLang="en-US" sz="1800">
                <a:solidFill>
                  <a:srgbClr val="FF0000"/>
                </a:solidFill>
                <a:latin typeface="Times New Roman" panose="02020603050405020304" pitchFamily="18" charset="0"/>
                <a:cs typeface="Times New Roman" panose="02020603050405020304" pitchFamily="18" charset="0"/>
              </a:rPr>
              <a:t>education as that which liberates </a:t>
            </a:r>
            <a:r>
              <a:rPr lang="en-US" altLang="en-US" sz="1800">
                <a:latin typeface="Times New Roman" panose="02020603050405020304" pitchFamily="18" charset="0"/>
                <a:cs typeface="Times New Roman" panose="02020603050405020304" pitchFamily="18" charset="0"/>
              </a:rPr>
              <a:t>- i.e. provides the instruments for liberation from ignorance and oppression. </a:t>
            </a:r>
            <a:r>
              <a:rPr lang="" altLang="en-US" sz="1800">
                <a:solidFill>
                  <a:srgbClr val="FF0000"/>
                </a:solidFill>
                <a:latin typeface="Times New Roman" panose="02020603050405020304" pitchFamily="18" charset="0"/>
                <a:cs typeface="Times New Roman" panose="02020603050405020304" pitchFamily="18" charset="0"/>
              </a:rPr>
              <a:t>I</a:t>
            </a:r>
            <a:r>
              <a:rPr lang="en-US" altLang="en-US" sz="1800">
                <a:solidFill>
                  <a:srgbClr val="FF0000"/>
                </a:solidFill>
                <a:latin typeface="Times New Roman" panose="02020603050405020304" pitchFamily="18" charset="0"/>
                <a:cs typeface="Times New Roman" panose="02020603050405020304" pitchFamily="18" charset="0"/>
              </a:rPr>
              <a:t>n the modern world, it would naturally include the ability to read and write, since that is the main instrument of learning. </a:t>
            </a:r>
            <a:r>
              <a:rPr lang="en-US" altLang="en-US" sz="1800">
                <a:latin typeface="Times New Roman" panose="02020603050405020304" pitchFamily="18" charset="0"/>
                <a:cs typeface="Times New Roman" panose="02020603050405020304" pitchFamily="18" charset="0"/>
              </a:rPr>
              <a:t>Hence the crucial importance of adult education, including adult literacy. A vast programme of adult and continuing education will be implemented through various ways and channels, including-</a:t>
            </a:r>
          </a:p>
          <a:p>
            <a:pPr marL="0" indent="0">
              <a:buNone/>
            </a:pPr>
            <a:r>
              <a:rPr lang="en-US" altLang="en-US" sz="1800">
                <a:latin typeface="Times New Roman" panose="02020603050405020304" pitchFamily="18" charset="0"/>
                <a:cs typeface="Times New Roman" panose="02020603050405020304" pitchFamily="18" charset="0"/>
              </a:rPr>
              <a:t>(a) establishment of centres in rural areas for continuing education;</a:t>
            </a:r>
          </a:p>
          <a:p>
            <a:pPr marL="0" indent="0">
              <a:buNone/>
            </a:pPr>
            <a:r>
              <a:rPr lang="en-US" altLang="en-US" sz="1800">
                <a:latin typeface="Times New Roman" panose="02020603050405020304" pitchFamily="18" charset="0"/>
                <a:cs typeface="Times New Roman" panose="02020603050405020304" pitchFamily="18" charset="0"/>
              </a:rPr>
              <a:t>(b) workers' education through the employers, trade unions and concerned agencies of government;</a:t>
            </a:r>
          </a:p>
          <a:p>
            <a:pPr marL="0" indent="0">
              <a:buNone/>
            </a:pPr>
            <a:r>
              <a:rPr lang="en-US" altLang="en-US" sz="1800">
                <a:latin typeface="Times New Roman" panose="02020603050405020304" pitchFamily="18" charset="0"/>
                <a:cs typeface="Times New Roman" panose="02020603050405020304" pitchFamily="18" charset="0"/>
              </a:rPr>
              <a:t>(C) post-secondary education institutions;</a:t>
            </a:r>
          </a:p>
          <a:p>
            <a:pPr marL="0" indent="0">
              <a:buNone/>
            </a:pPr>
            <a:r>
              <a:rPr lang="en-US" altLang="en-US" sz="1800">
                <a:latin typeface="Times New Roman" panose="02020603050405020304" pitchFamily="18" charset="0"/>
                <a:cs typeface="Times New Roman" panose="02020603050405020304" pitchFamily="18" charset="0"/>
              </a:rPr>
              <a:t>(d) wider promotion of books, libraries and reading rooms;</a:t>
            </a:r>
          </a:p>
          <a:p>
            <a:pPr marL="0" indent="0">
              <a:buNone/>
            </a:pPr>
            <a:r>
              <a:rPr lang="en-US" altLang="en-US" sz="1800">
                <a:latin typeface="Times New Roman" panose="02020603050405020304" pitchFamily="18" charset="0"/>
                <a:cs typeface="Times New Roman" panose="02020603050405020304" pitchFamily="18" charset="0"/>
              </a:rPr>
              <a:t>(e) use of radio, TV and films, as mass and group learning media;</a:t>
            </a:r>
          </a:p>
          <a:p>
            <a:pPr marL="0" indent="0">
              <a:buNone/>
            </a:pPr>
            <a:r>
              <a:rPr lang="en-US" altLang="en-US" sz="1800">
                <a:latin typeface="Times New Roman" panose="02020603050405020304" pitchFamily="18" charset="0"/>
                <a:cs typeface="Times New Roman" panose="02020603050405020304" pitchFamily="18" charset="0"/>
              </a:rPr>
              <a:t>(f) creation of learners' groups and organisations;</a:t>
            </a:r>
          </a:p>
          <a:p>
            <a:pPr marL="0" indent="0">
              <a:buNone/>
            </a:pPr>
            <a:r>
              <a:rPr lang="en-US" altLang="en-US" sz="1800">
                <a:latin typeface="Times New Roman" panose="02020603050405020304" pitchFamily="18" charset="0"/>
                <a:cs typeface="Times New Roman" panose="02020603050405020304" pitchFamily="18" charset="0"/>
              </a:rPr>
              <a:t>(g) programmes of distance learning;</a:t>
            </a:r>
          </a:p>
          <a:p>
            <a:pPr marL="0" indent="0">
              <a:buNone/>
            </a:pPr>
            <a:r>
              <a:rPr lang="en-US" altLang="en-US" sz="1800">
                <a:latin typeface="Times New Roman" panose="02020603050405020304" pitchFamily="18" charset="0"/>
                <a:cs typeface="Times New Roman" panose="02020603050405020304" pitchFamily="18" charset="0"/>
              </a:rPr>
              <a:t>(h) organizing assistance in self-learning; and</a:t>
            </a:r>
          </a:p>
          <a:p>
            <a:pPr marL="0" indent="0">
              <a:buNone/>
            </a:pPr>
            <a:r>
              <a:rPr lang="en-US" altLang="en-US" sz="1800">
                <a:latin typeface="Times New Roman" panose="02020603050405020304" pitchFamily="18" charset="0"/>
                <a:cs typeface="Times New Roman" panose="02020603050405020304" pitchFamily="18" charset="0"/>
              </a:rPr>
              <a:t>(i) organising need and interest based vocational training programmes.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00" y="33655"/>
            <a:ext cx="9077325" cy="6680200"/>
          </a:xfrm>
        </p:spPr>
        <p:txBody>
          <a:bodyPr/>
          <a:lstStyle/>
          <a:p>
            <a:pPr marL="0" indent="0" algn="ctr">
              <a:buNone/>
            </a:pPr>
            <a:r>
              <a:rPr lang="en-US" sz="2000" b="1">
                <a:latin typeface="Times New Roman" panose="02020603050405020304" pitchFamily="18" charset="0"/>
                <a:cs typeface="Times New Roman" panose="02020603050405020304" pitchFamily="18" charset="0"/>
              </a:rPr>
              <a:t>REORGANISATION OF EDUCATION AT DIFFERENT STAGES</a:t>
            </a:r>
          </a:p>
          <a:p>
            <a:pPr algn="just"/>
            <a:r>
              <a:rPr lang="en-US" altLang="en-US" sz="1800" b="1">
                <a:solidFill>
                  <a:schemeClr val="tx1"/>
                </a:solidFill>
                <a:latin typeface="Times New Roman" panose="02020603050405020304" pitchFamily="18" charset="0"/>
                <a:cs typeface="Times New Roman" panose="02020603050405020304" pitchFamily="18" charset="0"/>
              </a:rPr>
              <a:t>Early Childhood Care and Education</a:t>
            </a:r>
            <a:r>
              <a:rPr lang="en-US" altLang="en-US" sz="1800">
                <a:solidFill>
                  <a:schemeClr val="tx1"/>
                </a:solidFill>
                <a:latin typeface="Times New Roman" panose="02020603050405020304" pitchFamily="18" charset="0"/>
                <a:cs typeface="Times New Roman" panose="02020603050405020304" pitchFamily="18" charset="0"/>
              </a:rPr>
              <a:t>: </a:t>
            </a:r>
            <a:r>
              <a:rPr lang="en-US" altLang="en-US" sz="1800">
                <a:latin typeface="Times New Roman" panose="02020603050405020304" pitchFamily="18" charset="0"/>
                <a:cs typeface="Times New Roman" panose="02020603050405020304" pitchFamily="18" charset="0"/>
              </a:rPr>
              <a:t>Recognising the holistic nature of child development, viz., nutrition, health and social, mental, physical, moral and emotional development, Early Childhood Care and Education (ECCE) will receive high priority and be suitably integrated with the Integrated Child Development. Services programme, wherever possible. Day-care centres will be provided. Programmes of ECCE will be child-oriented, focussed around play and the individuality of the child. Formal methods and introduction of the 3 R's will be discouraged at this stage. The local community will be fully involved in these programmes. A full integration of child care and pre-primary education will be brought about, both as a reeder and a strengthening factor for primary education and for human resource development in general. In continuation of this stage, the School Health Programme will be strengthened.</a:t>
            </a:r>
          </a:p>
          <a:p>
            <a:pPr algn="just"/>
            <a:r>
              <a:rPr lang="en-US" altLang="en-US" sz="1800" b="1">
                <a:solidFill>
                  <a:schemeClr val="tx1"/>
                </a:solidFill>
                <a:latin typeface="Times New Roman" panose="02020603050405020304" pitchFamily="18" charset="0"/>
                <a:cs typeface="Times New Roman" panose="02020603050405020304" pitchFamily="18" charset="0"/>
              </a:rPr>
              <a:t>ELEMENTARY EDUCATION: </a:t>
            </a:r>
            <a:r>
              <a:rPr lang="en-US" altLang="en-US" sz="1800">
                <a:solidFill>
                  <a:schemeClr val="tx1"/>
                </a:solidFill>
                <a:latin typeface="Times New Roman" panose="02020603050405020304" pitchFamily="18" charset="0"/>
                <a:cs typeface="Times New Roman" panose="02020603050405020304" pitchFamily="18" charset="0"/>
              </a:rPr>
              <a:t>will emphasise two aspects : .(i) </a:t>
            </a:r>
            <a:r>
              <a:rPr lang="en-US" altLang="en-US" sz="1800">
                <a:solidFill>
                  <a:srgbClr val="FF0000"/>
                </a:solidFill>
                <a:latin typeface="Times New Roman" panose="02020603050405020304" pitchFamily="18" charset="0"/>
                <a:cs typeface="Times New Roman" panose="02020603050405020304" pitchFamily="18" charset="0"/>
              </a:rPr>
              <a:t>universal enrolment and universal retention of children up to 14 years of age,</a:t>
            </a:r>
            <a:r>
              <a:rPr lang="en-US" altLang="en-US" sz="1800">
                <a:solidFill>
                  <a:schemeClr val="tx1"/>
                </a:solidFill>
                <a:latin typeface="Times New Roman" panose="02020603050405020304" pitchFamily="18" charset="0"/>
                <a:cs typeface="Times New Roman" panose="02020603050405020304" pitchFamily="18" charset="0"/>
              </a:rPr>
              <a:t> and (ii)</a:t>
            </a:r>
            <a:r>
              <a:rPr lang="en-US" altLang="en-US" sz="1800">
                <a:solidFill>
                  <a:srgbClr val="FF0000"/>
                </a:solidFill>
                <a:latin typeface="Times New Roman" panose="02020603050405020304" pitchFamily="18" charset="0"/>
                <a:cs typeface="Times New Roman" panose="02020603050405020304" pitchFamily="18" charset="0"/>
              </a:rPr>
              <a:t> a substantial improvement in the quality of education. I</a:t>
            </a:r>
            <a:r>
              <a:rPr lang="en-US" altLang="en-US" sz="1800">
                <a:solidFill>
                  <a:schemeClr val="tx1"/>
                </a:solidFill>
                <a:latin typeface="Times New Roman" panose="02020603050405020304" pitchFamily="18" charset="0"/>
                <a:cs typeface="Times New Roman" panose="02020603050405020304" pitchFamily="18" charset="0"/>
              </a:rPr>
              <a:t>t further included:</a:t>
            </a:r>
          </a:p>
          <a:p>
            <a:pPr algn="just">
              <a:buAutoNum type="arabicPeriod"/>
            </a:pPr>
            <a:r>
              <a:rPr lang="en-US" altLang="en-US" sz="1800">
                <a:solidFill>
                  <a:schemeClr val="tx1"/>
                </a:solidFill>
                <a:latin typeface="Times New Roman" panose="02020603050405020304" pitchFamily="18" charset="0"/>
                <a:cs typeface="Times New Roman" panose="02020603050405020304" pitchFamily="18" charset="0"/>
              </a:rPr>
              <a:t>Child centered education</a:t>
            </a:r>
          </a:p>
          <a:p>
            <a:pPr algn="just">
              <a:buAutoNum type="arabicPeriod"/>
            </a:pPr>
            <a:r>
              <a:rPr lang="en-US" altLang="en-US" sz="1800">
                <a:solidFill>
                  <a:schemeClr val="tx1"/>
                </a:solidFill>
                <a:latin typeface="Times New Roman" panose="02020603050405020304" pitchFamily="18" charset="0"/>
                <a:cs typeface="Times New Roman" panose="02020603050405020304" pitchFamily="18" charset="0"/>
              </a:rPr>
              <a:t>School facilities: Provision will be made f</a:t>
            </a:r>
            <a:r>
              <a:rPr lang="" altLang="en-US" sz="1800">
                <a:solidFill>
                  <a:schemeClr val="tx1"/>
                </a:solidFill>
                <a:latin typeface="Times New Roman" panose="02020603050405020304" pitchFamily="18" charset="0"/>
                <a:cs typeface="Times New Roman" panose="02020603050405020304" pitchFamily="18" charset="0"/>
              </a:rPr>
              <a:t>or</a:t>
            </a:r>
            <a:r>
              <a:rPr lang="en-US" altLang="en-US" sz="1800">
                <a:solidFill>
                  <a:schemeClr val="tx1"/>
                </a:solidFill>
                <a:latin typeface="Times New Roman" panose="02020603050405020304" pitchFamily="18" charset="0"/>
                <a:cs typeface="Times New Roman" panose="02020603050405020304" pitchFamily="18" charset="0"/>
              </a:rPr>
              <a:t> </a:t>
            </a:r>
            <a:r>
              <a:rPr lang="" altLang="en-US" sz="1800">
                <a:solidFill>
                  <a:srgbClr val="FF0000"/>
                </a:solidFill>
                <a:latin typeface="Times New Roman" panose="02020603050405020304" pitchFamily="18" charset="0"/>
                <a:cs typeface="Times New Roman" panose="02020603050405020304" pitchFamily="18" charset="0"/>
              </a:rPr>
              <a:t>minimum </a:t>
            </a:r>
            <a:r>
              <a:rPr lang="en-US" altLang="en-US" sz="1800">
                <a:solidFill>
                  <a:srgbClr val="FF0000"/>
                </a:solidFill>
                <a:latin typeface="Times New Roman" panose="02020603050405020304" pitchFamily="18" charset="0"/>
                <a:cs typeface="Times New Roman" panose="02020603050405020304" pitchFamily="18" charset="0"/>
              </a:rPr>
              <a:t>essential facilities</a:t>
            </a:r>
            <a:r>
              <a:rPr lang="en-US" altLang="en-US" sz="1800">
                <a:solidFill>
                  <a:schemeClr val="tx1"/>
                </a:solidFill>
                <a:latin typeface="Times New Roman" panose="02020603050405020304" pitchFamily="18" charset="0"/>
                <a:cs typeface="Times New Roman" panose="02020603050405020304" pitchFamily="18" charset="0"/>
              </a:rPr>
              <a:t> </a:t>
            </a:r>
            <a:r>
              <a:rPr lang="" altLang="en-US" sz="1800">
                <a:solidFill>
                  <a:schemeClr val="tx1"/>
                </a:solidFill>
                <a:latin typeface="Times New Roman" panose="02020603050405020304" pitchFamily="18" charset="0"/>
                <a:cs typeface="Times New Roman" panose="02020603050405020304" pitchFamily="18" charset="0"/>
              </a:rPr>
              <a:t>to all</a:t>
            </a:r>
            <a:r>
              <a:rPr lang="en-US" altLang="en-US" sz="1800">
                <a:solidFill>
                  <a:schemeClr val="tx1"/>
                </a:solidFill>
                <a:latin typeface="Times New Roman" panose="02020603050405020304" pitchFamily="18" charset="0"/>
                <a:cs typeface="Times New Roman" panose="02020603050405020304" pitchFamily="18" charset="0"/>
              </a:rPr>
              <a:t> primary schools, including </a:t>
            </a:r>
            <a:r>
              <a:rPr lang="en-US" altLang="en-US" sz="1800">
                <a:solidFill>
                  <a:srgbClr val="FF0000"/>
                </a:solidFill>
                <a:latin typeface="Times New Roman" panose="02020603050405020304" pitchFamily="18" charset="0"/>
                <a:cs typeface="Times New Roman" panose="02020603050405020304" pitchFamily="18" charset="0"/>
              </a:rPr>
              <a:t>at least two reasonably large rooms that are usable in all weather, and the necessary toys, blackboards, maps, charts, and other learning material.</a:t>
            </a:r>
            <a:r>
              <a:rPr lang="en-US" altLang="en-US" sz="1800">
                <a:solidFill>
                  <a:schemeClr val="tx1"/>
                </a:solidFill>
                <a:latin typeface="Times New Roman" panose="02020603050405020304" pitchFamily="18" charset="0"/>
                <a:cs typeface="Times New Roman" panose="02020603050405020304" pitchFamily="18" charset="0"/>
              </a:rPr>
              <a:t> At least two teachers, one of whom a woman, should work in every school, the number increasing as early as possible to one teacher per class. </a:t>
            </a:r>
            <a:r>
              <a:rPr lang="en-US" altLang="en-US" sz="1800">
                <a:solidFill>
                  <a:srgbClr val="FF0000"/>
                </a:solidFill>
                <a:latin typeface="Times New Roman" panose="02020603050405020304" pitchFamily="18" charset="0"/>
                <a:cs typeface="Times New Roman" panose="02020603050405020304" pitchFamily="18" charset="0"/>
              </a:rPr>
              <a:t>A phased drive</a:t>
            </a:r>
            <a:r>
              <a:rPr lang="en-US" altLang="en-US" sz="1800">
                <a:solidFill>
                  <a:schemeClr val="tx1"/>
                </a:solidFill>
                <a:latin typeface="Times New Roman" panose="02020603050405020304" pitchFamily="18" charset="0"/>
                <a:cs typeface="Times New Roman" panose="02020603050405020304" pitchFamily="18" charset="0"/>
              </a:rPr>
              <a:t>, symbolically called- </a:t>
            </a:r>
            <a:r>
              <a:rPr lang="en-US" altLang="en-US" sz="1800">
                <a:solidFill>
                  <a:srgbClr val="FF0000"/>
                </a:solidFill>
                <a:latin typeface="Times New Roman" panose="02020603050405020304" pitchFamily="18" charset="0"/>
                <a:cs typeface="Times New Roman" panose="02020603050405020304" pitchFamily="18" charset="0"/>
              </a:rPr>
              <a:t>OPERATION BLACKBOARD </a:t>
            </a:r>
            <a:r>
              <a:rPr lang="" altLang="en-US" sz="1800">
                <a:solidFill>
                  <a:srgbClr val="FF0000"/>
                </a:solidFill>
                <a:latin typeface="Times New Roman" panose="02020603050405020304" pitchFamily="18" charset="0"/>
                <a:cs typeface="Times New Roman" panose="02020603050405020304" pitchFamily="18" charset="0"/>
              </a:rPr>
              <a:t>(1987)</a:t>
            </a:r>
            <a:r>
              <a:rPr lang="en-US" altLang="en-US" sz="1800">
                <a:solidFill>
                  <a:schemeClr val="tx1"/>
                </a:solidFill>
                <a:latin typeface="Times New Roman" panose="02020603050405020304" pitchFamily="18" charset="0"/>
                <a:cs typeface="Times New Roman" panose="02020603050405020304" pitchFamily="18" charset="0"/>
              </a:rPr>
              <a:t> will be undertaken with immediate effect to improve Primary Schools all over the country.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 y="167640"/>
            <a:ext cx="8728075" cy="6537960"/>
          </a:xfrm>
        </p:spPr>
        <p:txBody>
          <a:bodyPr/>
          <a:lstStyle/>
          <a:p>
            <a:pPr algn="just"/>
            <a:r>
              <a:rPr lang="en-US" altLang="en-US" sz="1800" b="1">
                <a:latin typeface="Times New Roman" panose="02020603050405020304" pitchFamily="18" charset="0"/>
                <a:cs typeface="Times New Roman" panose="02020603050405020304" pitchFamily="18" charset="0"/>
              </a:rPr>
              <a:t>Non-Formal Education: </a:t>
            </a:r>
            <a:r>
              <a:rPr lang="en-US" altLang="en-US" sz="1800">
                <a:latin typeface="Times New Roman" panose="02020603050405020304" pitchFamily="18" charset="0"/>
                <a:cs typeface="Times New Roman" panose="02020603050405020304" pitchFamily="18" charset="0"/>
              </a:rPr>
              <a:t>A large and systematic programme of non-formal education will be launched for </a:t>
            </a:r>
            <a:r>
              <a:rPr lang="en-US" altLang="en-US" sz="1800">
                <a:solidFill>
                  <a:srgbClr val="FF0000"/>
                </a:solidFill>
                <a:latin typeface="Times New Roman" panose="02020603050405020304" pitchFamily="18" charset="0"/>
                <a:cs typeface="Times New Roman" panose="02020603050405020304" pitchFamily="18" charset="0"/>
              </a:rPr>
              <a:t>school drop-outs</a:t>
            </a:r>
            <a:r>
              <a:rPr lang="en-US" altLang="en-US" sz="1800">
                <a:latin typeface="Times New Roman" panose="02020603050405020304" pitchFamily="18" charset="0"/>
                <a:cs typeface="Times New Roman" panose="02020603050405020304" pitchFamily="18" charset="0"/>
              </a:rPr>
              <a:t>, for </a:t>
            </a:r>
            <a:r>
              <a:rPr lang="en-US" altLang="en-US" sz="1800">
                <a:solidFill>
                  <a:srgbClr val="FF0000"/>
                </a:solidFill>
                <a:latin typeface="Times New Roman" panose="02020603050405020304" pitchFamily="18" charset="0"/>
                <a:cs typeface="Times New Roman" panose="02020603050405020304" pitchFamily="18" charset="0"/>
              </a:rPr>
              <a:t>children from habitations</a:t>
            </a:r>
            <a:r>
              <a:rPr lang="en-US" altLang="en-US" sz="1800">
                <a:latin typeface="Times New Roman" panose="02020603050405020304" pitchFamily="18" charset="0"/>
                <a:cs typeface="Times New Roman" panose="02020603050405020304" pitchFamily="18" charset="0"/>
              </a:rPr>
              <a:t> without schools, </a:t>
            </a:r>
            <a:r>
              <a:rPr lang="en-US" altLang="en-US" sz="1800">
                <a:solidFill>
                  <a:srgbClr val="FF0000"/>
                </a:solidFill>
                <a:latin typeface="Times New Roman" panose="02020603050405020304" pitchFamily="18" charset="0"/>
                <a:cs typeface="Times New Roman" panose="02020603050405020304" pitchFamily="18" charset="0"/>
              </a:rPr>
              <a:t>working children and girls </a:t>
            </a:r>
            <a:r>
              <a:rPr lang="en-US" altLang="en-US" sz="1800">
                <a:latin typeface="Times New Roman" panose="02020603050405020304" pitchFamily="18" charset="0"/>
                <a:cs typeface="Times New Roman" panose="02020603050405020304" pitchFamily="18" charset="0"/>
              </a:rPr>
              <a:t>who cannot attend whole- day schools.</a:t>
            </a:r>
          </a:p>
          <a:p>
            <a:pPr algn="just"/>
            <a:r>
              <a:rPr lang="en-US" altLang="en-US" sz="1800">
                <a:solidFill>
                  <a:srgbClr val="FF0000"/>
                </a:solidFill>
                <a:latin typeface="Times New Roman" panose="02020603050405020304" pitchFamily="18" charset="0"/>
                <a:cs typeface="Times New Roman" panose="02020603050405020304" pitchFamily="18" charset="0"/>
              </a:rPr>
              <a:t>Modern technological aids </a:t>
            </a:r>
            <a:r>
              <a:rPr lang="en-US" altLang="en-US" sz="1800">
                <a:latin typeface="Times New Roman" panose="02020603050405020304" pitchFamily="18" charset="0"/>
                <a:cs typeface="Times New Roman" panose="02020603050405020304" pitchFamily="18" charset="0"/>
              </a:rPr>
              <a:t>will be used to improve the learning environment of NFE centres. </a:t>
            </a:r>
            <a:r>
              <a:rPr lang="en-US" altLang="en-US" sz="1800">
                <a:solidFill>
                  <a:srgbClr val="FF0000"/>
                </a:solidFill>
                <a:latin typeface="Times New Roman" panose="02020603050405020304" pitchFamily="18" charset="0"/>
                <a:cs typeface="Times New Roman" panose="02020603050405020304" pitchFamily="18" charset="0"/>
              </a:rPr>
              <a:t>Talented and dedicated young men and women from the local community</a:t>
            </a:r>
            <a:r>
              <a:rPr lang="en-US" altLang="en-US" sz="1800">
                <a:latin typeface="Times New Roman" panose="02020603050405020304" pitchFamily="18" charset="0"/>
                <a:cs typeface="Times New Roman" panose="02020603050405020304" pitchFamily="18" charset="0"/>
              </a:rPr>
              <a:t> will be chosen to </a:t>
            </a:r>
            <a:r>
              <a:rPr lang="en-US" altLang="en-US" sz="1800">
                <a:solidFill>
                  <a:srgbClr val="FF0000"/>
                </a:solidFill>
                <a:latin typeface="Times New Roman" panose="02020603050405020304" pitchFamily="18" charset="0"/>
                <a:cs typeface="Times New Roman" panose="02020603050405020304" pitchFamily="18" charset="0"/>
              </a:rPr>
              <a:t>serve as instructors,</a:t>
            </a:r>
            <a:r>
              <a:rPr lang="en-US" altLang="en-US" sz="1800">
                <a:latin typeface="Times New Roman" panose="02020603050405020304" pitchFamily="18" charset="0"/>
                <a:cs typeface="Times New Roman" panose="02020603050405020304" pitchFamily="18" charset="0"/>
              </a:rPr>
              <a:t> and particular attention paid to their training. Steps will be taken to facilitate their entry into the formal system in deserving cases. </a:t>
            </a:r>
            <a:r>
              <a:rPr lang="en-US" altLang="en-US" sz="1800">
                <a:solidFill>
                  <a:srgbClr val="FF0000"/>
                </a:solidFill>
                <a:latin typeface="Times New Roman" panose="02020603050405020304" pitchFamily="18" charset="0"/>
                <a:cs typeface="Times New Roman" panose="02020603050405020304" pitchFamily="18" charset="0"/>
              </a:rPr>
              <a:t>All necessary measures will be taken to ensure that the quality of non-formal education is comparable with formal education.</a:t>
            </a:r>
          </a:p>
          <a:p>
            <a:pPr algn="just"/>
            <a:r>
              <a:rPr lang="en-US" altLang="en-US" sz="1800">
                <a:latin typeface="Times New Roman" panose="02020603050405020304" pitchFamily="18" charset="0"/>
                <a:cs typeface="Times New Roman" panose="02020603050405020304" pitchFamily="18" charset="0"/>
              </a:rPr>
              <a:t>Effective steps will be taken to provide a </a:t>
            </a:r>
            <a:r>
              <a:rPr lang="en-US" altLang="en-US" sz="1800">
                <a:solidFill>
                  <a:srgbClr val="FF0000"/>
                </a:solidFill>
                <a:latin typeface="Times New Roman" panose="02020603050405020304" pitchFamily="18" charset="0"/>
                <a:cs typeface="Times New Roman" panose="02020603050405020304" pitchFamily="18" charset="0"/>
              </a:rPr>
              <a:t>framework for the curriculum on the lines of the national core curriculum,</a:t>
            </a:r>
            <a:r>
              <a:rPr lang="en-US" altLang="en-US" sz="1800">
                <a:latin typeface="Times New Roman" panose="02020603050405020304" pitchFamily="18" charset="0"/>
                <a:cs typeface="Times New Roman" panose="02020603050405020304" pitchFamily="18" charset="0"/>
              </a:rPr>
              <a:t> </a:t>
            </a:r>
            <a:r>
              <a:rPr lang="en-US" altLang="en-US" sz="1800">
                <a:solidFill>
                  <a:srgbClr val="FF0000"/>
                </a:solidFill>
                <a:latin typeface="Times New Roman" panose="02020603050405020304" pitchFamily="18" charset="0"/>
                <a:cs typeface="Times New Roman" panose="02020603050405020304" pitchFamily="18" charset="0"/>
              </a:rPr>
              <a:t>but based on the needs of the learners and related to the local environment. </a:t>
            </a:r>
            <a:r>
              <a:rPr lang="en-US" altLang="en-US" sz="1800">
                <a:latin typeface="Times New Roman" panose="02020603050405020304" pitchFamily="18" charset="0"/>
                <a:cs typeface="Times New Roman" panose="02020603050405020304" pitchFamily="18" charset="0"/>
              </a:rPr>
              <a:t>Learning material of high quality will be developed and provided free of charge to all pupils. NFE programmes will provide participatory learning environment, and activities such as games and sports, cultural programmes, excursions, etc.</a:t>
            </a:r>
          </a:p>
          <a:p>
            <a:pPr algn="just"/>
            <a:r>
              <a:rPr lang="en-US" altLang="en-US" sz="1800">
                <a:latin typeface="Times New Roman" panose="02020603050405020304" pitchFamily="18" charset="0"/>
                <a:cs typeface="Times New Roman" panose="02020603050405020304" pitchFamily="18" charset="0"/>
              </a:rPr>
              <a:t>Much of the work of running NFE centres will be done through </a:t>
            </a:r>
            <a:r>
              <a:rPr lang="en-US" altLang="en-US" sz="1800">
                <a:solidFill>
                  <a:srgbClr val="FF0000"/>
                </a:solidFill>
                <a:latin typeface="Times New Roman" panose="02020603050405020304" pitchFamily="18" charset="0"/>
                <a:cs typeface="Times New Roman" panose="02020603050405020304" pitchFamily="18" charset="0"/>
              </a:rPr>
              <a:t>voluntary agencies and panchayati raj institutions</a:t>
            </a:r>
            <a:r>
              <a:rPr lang="en-US" altLang="en-US" sz="1800">
                <a:latin typeface="Times New Roman" panose="02020603050405020304" pitchFamily="18" charset="0"/>
                <a:cs typeface="Times New Roman" panose="02020603050405020304" pitchFamily="18" charset="0"/>
              </a:rPr>
              <a:t>. The provision of funds to these agencies will be adequate and timely. The Government will take over-all responsibility for this vital sector.</a:t>
            </a:r>
          </a:p>
          <a:p>
            <a:pPr algn="just"/>
            <a:r>
              <a:rPr lang="en-US" altLang="en-US" sz="1800">
                <a:latin typeface="Times New Roman" panose="02020603050405020304" pitchFamily="18" charset="0"/>
                <a:cs typeface="Times New Roman" panose="02020603050405020304" pitchFamily="18" charset="0"/>
              </a:rPr>
              <a:t>It shall be ensured that all children who attain </a:t>
            </a:r>
            <a:r>
              <a:rPr lang="en-US" altLang="en-US" sz="1800">
                <a:solidFill>
                  <a:srgbClr val="FF0000"/>
                </a:solidFill>
                <a:latin typeface="Times New Roman" panose="02020603050405020304" pitchFamily="18" charset="0"/>
                <a:cs typeface="Times New Roman" panose="02020603050405020304" pitchFamily="18" charset="0"/>
              </a:rPr>
              <a:t>the age about 11 years by 1990 will have had five years of schooling</a:t>
            </a:r>
            <a:r>
              <a:rPr lang="en-US" altLang="en-US" sz="1800">
                <a:latin typeface="Times New Roman" panose="02020603050405020304" pitchFamily="18" charset="0"/>
                <a:cs typeface="Times New Roman" panose="02020603050405020304" pitchFamily="18" charset="0"/>
              </a:rPr>
              <a:t>, or its equivalent through the non-formal stream. Likewise, </a:t>
            </a:r>
            <a:r>
              <a:rPr lang="en-US" altLang="en-US" sz="1800">
                <a:solidFill>
                  <a:srgbClr val="FF0000"/>
                </a:solidFill>
                <a:latin typeface="Times New Roman" panose="02020603050405020304" pitchFamily="18" charset="0"/>
                <a:cs typeface="Times New Roman" panose="02020603050405020304" pitchFamily="18" charset="0"/>
              </a:rPr>
              <a:t>by 1995 all children will be provided free and compulsory education upto 14 years of age.</a:t>
            </a:r>
          </a:p>
          <a:p>
            <a:pPr marL="0" indent="0" algn="just">
              <a:buNone/>
            </a:pPr>
            <a:endParaRPr lang="en-US" altLang="en-US" sz="18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85" y="36195"/>
            <a:ext cx="9104630" cy="6555105"/>
          </a:xfrm>
        </p:spPr>
        <p:txBody>
          <a:bodyPr/>
          <a:lstStyle/>
          <a:p>
            <a:pPr marL="0" indent="0" algn="ctr">
              <a:buNone/>
            </a:pPr>
            <a:r>
              <a:rPr lang="en-US" sz="2000" b="1">
                <a:latin typeface="Times New Roman" panose="02020603050405020304" pitchFamily="18" charset="0"/>
                <a:cs typeface="Times New Roman" panose="02020603050405020304" pitchFamily="18" charset="0"/>
              </a:rPr>
              <a:t>SECONDARY EDUCATION</a:t>
            </a:r>
            <a:r>
              <a:rPr lang="en-US" altLang="en-US" sz="2000" b="1">
                <a:latin typeface="Times New Roman" panose="02020603050405020304" pitchFamily="18" charset="0"/>
                <a:cs typeface="Times New Roman" panose="02020603050405020304" pitchFamily="18" charset="0"/>
              </a:rPr>
              <a:t>: </a:t>
            </a:r>
            <a:r>
              <a:rPr lang="en-US" altLang="en-US" sz="2000" b="1">
                <a:solidFill>
                  <a:srgbClr val="FF0000"/>
                </a:solidFill>
                <a:latin typeface="Times New Roman" panose="02020603050405020304" pitchFamily="18" charset="0"/>
                <a:cs typeface="Times New Roman" panose="02020603050405020304" pitchFamily="18" charset="0"/>
              </a:rPr>
              <a:t>PACE-SETTING SCHOOLS</a:t>
            </a:r>
          </a:p>
          <a:p>
            <a:pPr algn="just"/>
            <a:r>
              <a:rPr lang="en-US" altLang="en-US" sz="1800">
                <a:latin typeface="Times New Roman" panose="02020603050405020304" pitchFamily="18" charset="0"/>
                <a:cs typeface="Times New Roman" panose="02020603050405020304" pitchFamily="18" charset="0"/>
              </a:rPr>
              <a:t>5.14 It is universally accepted that children with special talent or aptitude should be provided opportunities to proceed at a faster pace, by making good quality education available to them, irrespective of their capacity to pay for it. Their broad aims will be to serve the objective of </a:t>
            </a:r>
            <a:r>
              <a:rPr lang="en-US" altLang="en-US" sz="1800">
                <a:solidFill>
                  <a:srgbClr val="FF0000"/>
                </a:solidFill>
                <a:latin typeface="Times New Roman" panose="02020603050405020304" pitchFamily="18" charset="0"/>
                <a:cs typeface="Times New Roman" panose="02020603050405020304" pitchFamily="18" charset="0"/>
              </a:rPr>
              <a:t>excellence, coupled with equity and social justice </a:t>
            </a:r>
            <a:r>
              <a:rPr lang="en-US" altLang="en-US" sz="1800">
                <a:latin typeface="Times New Roman" panose="02020603050405020304" pitchFamily="18" charset="0"/>
                <a:cs typeface="Times New Roman" panose="02020603050405020304" pitchFamily="18" charset="0"/>
              </a:rPr>
              <a:t>(with reservation for SCs and STs), to promote national integration by providing opportunities to talented children largely rural, from different parts of the country to live and learn together, to develop their full potential, and, most importantly, to become catalysts of a nation-wide programme of school improvement. The schools will be </a:t>
            </a:r>
            <a:r>
              <a:rPr lang="en-US" altLang="en-US" sz="1800">
                <a:solidFill>
                  <a:srgbClr val="FF0000"/>
                </a:solidFill>
                <a:latin typeface="Times New Roman" panose="02020603050405020304" pitchFamily="18" charset="0"/>
                <a:cs typeface="Times New Roman" panose="02020603050405020304" pitchFamily="18" charset="0"/>
              </a:rPr>
              <a:t>residential and free of charge.</a:t>
            </a:r>
            <a:endParaRPr lang="en-US" altLang="en-US" sz="1800">
              <a:latin typeface="Times New Roman" panose="02020603050405020304" pitchFamily="18" charset="0"/>
              <a:cs typeface="Times New Roman" panose="02020603050405020304" pitchFamily="18" charset="0"/>
            </a:endParaRPr>
          </a:p>
          <a:p>
            <a:pPr algn="just"/>
            <a:r>
              <a:rPr lang="en-US" altLang="en-US" sz="1800">
                <a:latin typeface="Times New Roman" panose="02020603050405020304" pitchFamily="18" charset="0"/>
                <a:cs typeface="Times New Roman" panose="02020603050405020304" pitchFamily="18" charset="0"/>
              </a:rPr>
              <a:t>This concept is not new to Indian education. The </a:t>
            </a:r>
            <a:r>
              <a:rPr lang="en-US" altLang="en-US" sz="1800">
                <a:solidFill>
                  <a:srgbClr val="FF0000"/>
                </a:solidFill>
                <a:latin typeface="Times New Roman" panose="02020603050405020304" pitchFamily="18" charset="0"/>
                <a:cs typeface="Times New Roman" panose="02020603050405020304" pitchFamily="18" charset="0"/>
              </a:rPr>
              <a:t>British Government </a:t>
            </a:r>
            <a:r>
              <a:rPr lang="en-US" altLang="en-US" sz="1800">
                <a:latin typeface="Times New Roman" panose="02020603050405020304" pitchFamily="18" charset="0"/>
                <a:cs typeface="Times New Roman" panose="02020603050405020304" pitchFamily="18" charset="0"/>
              </a:rPr>
              <a:t>had introduced , as early as</a:t>
            </a:r>
            <a:r>
              <a:rPr lang="en-US" altLang="en-US" sz="1800">
                <a:solidFill>
                  <a:srgbClr val="FF0000"/>
                </a:solidFill>
                <a:latin typeface="Times New Roman" panose="02020603050405020304" pitchFamily="18" charset="0"/>
                <a:cs typeface="Times New Roman" panose="02020603050405020304" pitchFamily="18" charset="0"/>
              </a:rPr>
              <a:t> 1882,</a:t>
            </a:r>
            <a:r>
              <a:rPr lang="en-US" altLang="en-US" sz="1800">
                <a:latin typeface="Times New Roman" panose="02020603050405020304" pitchFamily="18" charset="0"/>
                <a:cs typeface="Times New Roman" panose="02020603050405020304" pitchFamily="18" charset="0"/>
              </a:rPr>
              <a:t> the </a:t>
            </a:r>
            <a:r>
              <a:rPr lang="en-US" altLang="en-US" sz="1800">
                <a:solidFill>
                  <a:srgbClr val="FF0000"/>
                </a:solidFill>
                <a:latin typeface="Times New Roman" panose="02020603050405020304" pitchFamily="18" charset="0"/>
                <a:cs typeface="Times New Roman" panose="02020603050405020304" pitchFamily="18" charset="0"/>
              </a:rPr>
              <a:t>concept of “model” institutions</a:t>
            </a:r>
            <a:r>
              <a:rPr lang="en-US" altLang="en-US" sz="1800">
                <a:latin typeface="Times New Roman" panose="02020603050405020304" pitchFamily="18" charset="0"/>
                <a:cs typeface="Times New Roman" panose="02020603050405020304" pitchFamily="18" charset="0"/>
              </a:rPr>
              <a:t> maintained by govt. which would provide inspiration and practical guidance to other institutions to improve themselves. In post-independence, the Education Commission held the view that if standards are to be maintained and continually improved, it is necessary to create high quality pace-setting institutions in every sector and at every stage of education. These institutions can generate excellence in the first instance and it can the be extended to others. The commission described this process as the </a:t>
            </a:r>
            <a:r>
              <a:rPr lang="en-US" altLang="en-US" sz="1800" i="1">
                <a:solidFill>
                  <a:srgbClr val="FF0000"/>
                </a:solidFill>
                <a:latin typeface="Times New Roman" panose="02020603050405020304" pitchFamily="18" charset="0"/>
                <a:cs typeface="Times New Roman" panose="02020603050405020304" pitchFamily="18" charset="0"/>
              </a:rPr>
              <a:t>seed-farm technology. </a:t>
            </a:r>
          </a:p>
          <a:p>
            <a:pPr algn="just"/>
            <a:r>
              <a:rPr lang="en-US" altLang="en-US" sz="1800">
                <a:solidFill>
                  <a:srgbClr val="FF0000"/>
                </a:solidFill>
                <a:latin typeface="Times New Roman" panose="02020603050405020304" pitchFamily="18" charset="0"/>
                <a:cs typeface="Times New Roman" panose="02020603050405020304" pitchFamily="18" charset="0"/>
              </a:rPr>
              <a:t>Vocationalisation: </a:t>
            </a:r>
            <a:r>
              <a:rPr lang="en-US" altLang="en-US" sz="1800">
                <a:solidFill>
                  <a:schemeClr val="tx1"/>
                </a:solidFill>
                <a:latin typeface="Times New Roman" panose="02020603050405020304" pitchFamily="18" charset="0"/>
                <a:cs typeface="Times New Roman" panose="02020603050405020304" pitchFamily="18" charset="0"/>
              </a:rPr>
              <a:t>Vocational education will be a distinct stream, intended to </a:t>
            </a:r>
            <a:r>
              <a:rPr lang="en-US" altLang="en-US" sz="1800">
                <a:solidFill>
                  <a:srgbClr val="FF0000"/>
                </a:solidFill>
                <a:latin typeface="Times New Roman" panose="02020603050405020304" pitchFamily="18" charset="0"/>
                <a:cs typeface="Times New Roman" panose="02020603050405020304" pitchFamily="18" charset="0"/>
              </a:rPr>
              <a:t>prepare students for identified occupations spanning several areas of activity</a:t>
            </a:r>
            <a:r>
              <a:rPr lang="en-US" altLang="en-US" sz="1800">
                <a:solidFill>
                  <a:schemeClr val="tx1"/>
                </a:solidFill>
                <a:latin typeface="Times New Roman" panose="02020603050405020304" pitchFamily="18" charset="0"/>
                <a:cs typeface="Times New Roman" panose="02020603050405020304" pitchFamily="18" charset="0"/>
              </a:rPr>
              <a:t>. These courses will ordinarily be provided after the secondary stage, but keeping the scheme flexible, they may also be made available after Class VIII. In the interests of integrating vocational education better with their facilities the Industrial Training Institutes will also conform to the larger vocational pattern. An emphasis in vocational education will also be on </a:t>
            </a:r>
            <a:r>
              <a:rPr lang="en-US" altLang="en-US" sz="1800">
                <a:solidFill>
                  <a:srgbClr val="FF0000"/>
                </a:solidFill>
                <a:latin typeface="Times New Roman" panose="02020603050405020304" pitchFamily="18" charset="0"/>
                <a:cs typeface="Times New Roman" panose="02020603050405020304" pitchFamily="18" charset="0"/>
              </a:rPr>
              <a:t>development of attitudes, knowledge, and skills for entrepreneurship and self-employment.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 y="141605"/>
            <a:ext cx="8780780" cy="6502400"/>
          </a:xfrm>
        </p:spPr>
        <p:txBody>
          <a:bodyPr/>
          <a:lstStyle/>
          <a:p>
            <a:pPr marL="0" indent="0" algn="ctr">
              <a:buNone/>
            </a:pPr>
            <a:r>
              <a:rPr lang="en-US" altLang="en-US" sz="1800">
                <a:latin typeface="Times New Roman" panose="02020603050405020304" pitchFamily="18" charset="0"/>
                <a:cs typeface="Times New Roman" panose="02020603050405020304" pitchFamily="18" charset="0"/>
              </a:rPr>
              <a:t> </a:t>
            </a:r>
            <a:r>
              <a:rPr lang="en-US" altLang="en-US" sz="2000" b="1">
                <a:latin typeface="Times New Roman" panose="02020603050405020304" pitchFamily="18" charset="0"/>
                <a:cs typeface="Times New Roman" panose="02020603050405020304" pitchFamily="18" charset="0"/>
              </a:rPr>
              <a:t>       Higher Education</a:t>
            </a:r>
            <a:endParaRPr lang="en-US" altLang="en-US" sz="1800">
              <a:latin typeface="Times New Roman" panose="02020603050405020304" pitchFamily="18" charset="0"/>
              <a:cs typeface="Times New Roman" panose="02020603050405020304" pitchFamily="18" charset="0"/>
            </a:endParaRPr>
          </a:p>
          <a:p>
            <a:pPr algn="just"/>
            <a:r>
              <a:rPr lang="en-US" altLang="en-US" sz="1800">
                <a:solidFill>
                  <a:srgbClr val="FF0000"/>
                </a:solidFill>
                <a:latin typeface="Times New Roman" panose="02020603050405020304" pitchFamily="18" charset="0"/>
                <a:cs typeface="Times New Roman" panose="02020603050405020304" pitchFamily="18" charset="0"/>
              </a:rPr>
              <a:t>In the context of the unprecedented explosion of knowledge, higher education has to become dynamic as never before, constantly entering uncharted areas. </a:t>
            </a:r>
          </a:p>
          <a:p>
            <a:pPr algn="just"/>
            <a:r>
              <a:rPr lang="en-US" altLang="en-US" sz="1800">
                <a:latin typeface="Times New Roman" panose="02020603050405020304" pitchFamily="18" charset="0"/>
                <a:cs typeface="Times New Roman" panose="02020603050405020304" pitchFamily="18" charset="0"/>
              </a:rPr>
              <a:t>State level planning and coordination of higher education will be done through Councils of Higher Education. The UGC and these Councils will develop coordinative methods to keep a watch on standards.</a:t>
            </a:r>
          </a:p>
          <a:p>
            <a:pPr algn="just"/>
            <a:r>
              <a:rPr lang="en-US" altLang="en-US" sz="1800">
                <a:solidFill>
                  <a:srgbClr val="FF0000"/>
                </a:solidFill>
                <a:latin typeface="Times New Roman" panose="02020603050405020304" pitchFamily="18" charset="0"/>
                <a:cs typeface="Times New Roman" panose="02020603050405020304" pitchFamily="18" charset="0"/>
              </a:rPr>
              <a:t>Research in the universities </a:t>
            </a:r>
            <a:r>
              <a:rPr lang="en-US" altLang="en-US" sz="1800">
                <a:latin typeface="Times New Roman" panose="02020603050405020304" pitchFamily="18" charset="0"/>
                <a:cs typeface="Times New Roman" panose="02020603050405020304" pitchFamily="18" charset="0"/>
              </a:rPr>
              <a:t>will be provided enhanced support and steps will be taken to ensure its high quality. Suitable mechanisms will be set up by the UGC for coordinating research in the universities, particularly in thrust areas of science and technology, with research undertaken by other agencies. An effort will be made to encourage the setting up of national research facilities within the university system, with proper forms of autonomous management.</a:t>
            </a:r>
          </a:p>
          <a:p>
            <a:pPr algn="just"/>
            <a:r>
              <a:rPr lang="en-US" altLang="en-US" sz="1800" b="1">
                <a:latin typeface="Times New Roman" panose="02020603050405020304" pitchFamily="18" charset="0"/>
                <a:cs typeface="Times New Roman" panose="02020603050405020304" pitchFamily="18" charset="0"/>
              </a:rPr>
              <a:t>RURAL UNIVERSITY</a:t>
            </a:r>
            <a:r>
              <a:rPr lang="en-US" altLang="en-US" sz="1800">
                <a:latin typeface="Times New Roman" panose="02020603050405020304" pitchFamily="18" charset="0"/>
                <a:cs typeface="Times New Roman" panose="02020603050405020304" pitchFamily="18" charset="0"/>
              </a:rPr>
              <a:t>: Based on Gandhian Basic Education and revolutionary ideas on education.</a:t>
            </a:r>
          </a:p>
          <a:p>
            <a:pPr marL="0" indent="0" algn="ctr">
              <a:buNone/>
            </a:pPr>
            <a:r>
              <a:rPr lang="en-US" altLang="en-US" sz="2000" b="1">
                <a:latin typeface="Times New Roman" panose="02020603050405020304" pitchFamily="18" charset="0"/>
                <a:cs typeface="Times New Roman" panose="02020603050405020304" pitchFamily="18" charset="0"/>
              </a:rPr>
              <a:t>OPEN UNIVERSITY AND DISTANCE LEARNING</a:t>
            </a:r>
          </a:p>
          <a:p>
            <a:pPr algn="just"/>
            <a:r>
              <a:rPr lang="en-US" altLang="en-US" sz="1800">
                <a:latin typeface="Times New Roman" panose="02020603050405020304" pitchFamily="18" charset="0"/>
                <a:cs typeface="Times New Roman" panose="02020603050405020304" pitchFamily="18" charset="0"/>
              </a:rPr>
              <a:t>5.35 The Open University system has been initiated in order to </a:t>
            </a:r>
            <a:r>
              <a:rPr lang="en-US" altLang="en-US" sz="1800">
                <a:solidFill>
                  <a:srgbClr val="FF0000"/>
                </a:solidFill>
                <a:latin typeface="Times New Roman" panose="02020603050405020304" pitchFamily="18" charset="0"/>
                <a:cs typeface="Times New Roman" panose="02020603050405020304" pitchFamily="18" charset="0"/>
              </a:rPr>
              <a:t>augment opportunities for higher education and as an instrument of democratising education.</a:t>
            </a:r>
          </a:p>
          <a:p>
            <a:pPr algn="just"/>
            <a:r>
              <a:rPr lang="en-US" altLang="en-US" sz="1800">
                <a:latin typeface="Times New Roman" panose="02020603050405020304" pitchFamily="18" charset="0"/>
                <a:cs typeface="Times New Roman" panose="02020603050405020304" pitchFamily="18" charset="0"/>
              </a:rPr>
              <a:t>5.36 The </a:t>
            </a:r>
            <a:r>
              <a:rPr lang="en-US" altLang="en-US" sz="1800">
                <a:solidFill>
                  <a:srgbClr val="FF0000"/>
                </a:solidFill>
                <a:latin typeface="Times New Roman" panose="02020603050405020304" pitchFamily="18" charset="0"/>
                <a:cs typeface="Times New Roman" panose="02020603050405020304" pitchFamily="18" charset="0"/>
              </a:rPr>
              <a:t>Indira Gandhi National Open University, established in 1985 </a:t>
            </a:r>
            <a:r>
              <a:rPr lang="en-US" altLang="en-US" sz="1800">
                <a:latin typeface="Times New Roman" panose="02020603050405020304" pitchFamily="18" charset="0"/>
                <a:cs typeface="Times New Roman" panose="02020603050405020304" pitchFamily="18" charset="0"/>
              </a:rPr>
              <a:t>in fulfilment of these objectives, will be strengthened.</a:t>
            </a:r>
          </a:p>
          <a:p>
            <a:pPr algn="just"/>
            <a:r>
              <a:rPr lang="en-US" altLang="en-US" sz="1800">
                <a:latin typeface="Times New Roman" panose="02020603050405020304" pitchFamily="18" charset="0"/>
                <a:cs typeface="Times New Roman" panose="02020603050405020304" pitchFamily="18" charset="0"/>
              </a:rPr>
              <a:t>5.37 This powerful instrument will have to be developed with care and extended with caution.</a:t>
            </a:r>
          </a:p>
          <a:p>
            <a:pPr algn="just"/>
            <a:endParaRPr lang="en-US" altLang="en-US" sz="180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495" y="211455"/>
            <a:ext cx="8816340" cy="6485890"/>
          </a:xfrm>
        </p:spPr>
        <p:txBody>
          <a:bodyPr/>
          <a:lstStyle/>
          <a:p>
            <a:pPr marL="0" indent="0" algn="ctr">
              <a:buNone/>
            </a:pPr>
            <a:r>
              <a:rPr lang="en-US" sz="1800" b="1">
                <a:latin typeface="Times New Roman" panose="02020603050405020304" pitchFamily="18" charset="0"/>
                <a:cs typeface="Times New Roman" panose="02020603050405020304" pitchFamily="18" charset="0"/>
              </a:rPr>
              <a:t>DELINKING DEGREES FROM JOBS</a:t>
            </a:r>
            <a:endParaRPr lang="en-US" sz="1800">
              <a:latin typeface="Times New Roman" panose="02020603050405020304" pitchFamily="18" charset="0"/>
              <a:cs typeface="Times New Roman" panose="02020603050405020304" pitchFamily="18" charset="0"/>
            </a:endParaRPr>
          </a:p>
          <a:p>
            <a:pPr algn="just"/>
            <a:r>
              <a:rPr lang="en-US" sz="1800">
                <a:latin typeface="Times New Roman" panose="02020603050405020304" pitchFamily="18" charset="0"/>
                <a:cs typeface="Times New Roman" panose="02020603050405020304" pitchFamily="18" charset="0"/>
              </a:rPr>
              <a:t>A beginning will be made in de-linking degrees from jobs in selected areas.</a:t>
            </a:r>
          </a:p>
          <a:p>
            <a:pPr algn="just"/>
            <a:r>
              <a:rPr lang="en-US" sz="1800">
                <a:latin typeface="Times New Roman" panose="02020603050405020304" pitchFamily="18" charset="0"/>
                <a:cs typeface="Times New Roman" panose="02020603050405020304" pitchFamily="18" charset="0"/>
              </a:rPr>
              <a:t>The proposal </a:t>
            </a:r>
            <a:r>
              <a:rPr lang="en-US" sz="1800">
                <a:solidFill>
                  <a:srgbClr val="FF0000"/>
                </a:solidFill>
                <a:latin typeface="Times New Roman" panose="02020603050405020304" pitchFamily="18" charset="0"/>
                <a:cs typeface="Times New Roman" panose="02020603050405020304" pitchFamily="18" charset="0"/>
              </a:rPr>
              <a:t>cannot be applied to occupation-specific courses like Engineering, Medicine, Law, Teaching, </a:t>
            </a:r>
            <a:r>
              <a:rPr lang="en-US" sz="1800">
                <a:latin typeface="Times New Roman" panose="02020603050405020304" pitchFamily="18" charset="0"/>
                <a:cs typeface="Times New Roman" panose="02020603050405020304" pitchFamily="18" charset="0"/>
              </a:rPr>
              <a:t>etc. Similarly, the </a:t>
            </a:r>
            <a:r>
              <a:rPr lang="en-US" sz="1800">
                <a:solidFill>
                  <a:srgbClr val="FF0000"/>
                </a:solidFill>
                <a:latin typeface="Times New Roman" panose="02020603050405020304" pitchFamily="18" charset="0"/>
                <a:cs typeface="Times New Roman" panose="02020603050405020304" pitchFamily="18" charset="0"/>
              </a:rPr>
              <a:t>services of specialists with academic qualifications in the humanities, social sciences, sciences, etc. will continue to be required in various job positions.</a:t>
            </a:r>
          </a:p>
          <a:p>
            <a:pPr algn="just"/>
            <a:r>
              <a:rPr lang="en-US" sz="1800" b="1">
                <a:solidFill>
                  <a:srgbClr val="FF0000"/>
                </a:solidFill>
                <a:latin typeface="Times New Roman" panose="02020603050405020304" pitchFamily="18" charset="0"/>
                <a:cs typeface="Times New Roman" panose="02020603050405020304" pitchFamily="18" charset="0"/>
              </a:rPr>
              <a:t>De-linking will be applied in services for which a university degree need not be a necessary qualification. </a:t>
            </a:r>
            <a:r>
              <a:rPr lang="en-US" sz="1800">
                <a:latin typeface="Times New Roman" panose="02020603050405020304" pitchFamily="18" charset="0"/>
                <a:cs typeface="Times New Roman" panose="02020603050405020304" pitchFamily="18" charset="0"/>
              </a:rPr>
              <a:t>Its implementation will lead to a </a:t>
            </a:r>
            <a:r>
              <a:rPr lang="en-US" sz="1800">
                <a:solidFill>
                  <a:srgbClr val="FF0000"/>
                </a:solidFill>
                <a:latin typeface="Times New Roman" panose="02020603050405020304" pitchFamily="18" charset="0"/>
                <a:cs typeface="Times New Roman" panose="02020603050405020304" pitchFamily="18" charset="0"/>
              </a:rPr>
              <a:t>re-fashioning of job-specific courses </a:t>
            </a:r>
            <a:r>
              <a:rPr lang="en-US" sz="1800">
                <a:latin typeface="Times New Roman" panose="02020603050405020304" pitchFamily="18" charset="0"/>
                <a:cs typeface="Times New Roman" panose="02020603050405020304" pitchFamily="18" charset="0"/>
              </a:rPr>
              <a:t>and afford greater justice to those candidates who, despite being equipped for a given job, are unable to get it because of an unnecessary preference for graduate candidates.</a:t>
            </a:r>
          </a:p>
          <a:p>
            <a:pPr algn="just"/>
            <a:r>
              <a:rPr lang="en-US" sz="1800">
                <a:latin typeface="Times New Roman" panose="02020603050405020304" pitchFamily="18" charset="0"/>
                <a:cs typeface="Times New Roman" panose="02020603050405020304" pitchFamily="18" charset="0"/>
              </a:rPr>
              <a:t>Concomitant with de-linking, an appropriate machinery, such as a </a:t>
            </a:r>
            <a:r>
              <a:rPr lang="en-US" sz="1800">
                <a:solidFill>
                  <a:srgbClr val="FF0000"/>
                </a:solidFill>
                <a:latin typeface="Times New Roman" panose="02020603050405020304" pitchFamily="18" charset="0"/>
                <a:cs typeface="Times New Roman" panose="02020603050405020304" pitchFamily="18" charset="0"/>
              </a:rPr>
              <a:t>National Testing Service</a:t>
            </a:r>
            <a:r>
              <a:rPr lang="en-US" sz="1800">
                <a:latin typeface="Times New Roman" panose="02020603050405020304" pitchFamily="18" charset="0"/>
                <a:cs typeface="Times New Roman" panose="02020603050405020304" pitchFamily="18" charset="0"/>
              </a:rPr>
              <a:t>, will be established, in appropriate phases, to conduct tests on a voluntary basis to determine the suitability of candidates for specified jobs and to pave the way for the emergence of norms of comparable competence across the nation</a:t>
            </a:r>
            <a:r>
              <a:rPr lang="en-US" altLang="en-US" sz="1800">
                <a:latin typeface="Times New Roman" panose="02020603050405020304" pitchFamily="18" charset="0"/>
                <a:cs typeface="Times New Roman" panose="02020603050405020304" pitchFamily="18" charset="0"/>
              </a:rPr>
              <a:t>.</a:t>
            </a:r>
          </a:p>
          <a:p>
            <a:pPr algn="just"/>
            <a:r>
              <a:rPr lang="en-US" altLang="en-US" sz="1800" b="1">
                <a:latin typeface="Times New Roman" panose="02020603050405020304" pitchFamily="18" charset="0"/>
                <a:cs typeface="Times New Roman" panose="02020603050405020304" pitchFamily="18" charset="0"/>
              </a:rPr>
              <a:t>TECHNICAL AND MANAGEMENT EDUCATION </a:t>
            </a:r>
          </a:p>
          <a:p>
            <a:pPr algn="just"/>
            <a:r>
              <a:rPr lang="en-US" altLang="en-US" sz="1800" b="1">
                <a:latin typeface="Times New Roman" panose="02020603050405020304" pitchFamily="18" charset="0"/>
                <a:cs typeface="Times New Roman" panose="02020603050405020304" pitchFamily="18" charset="0"/>
              </a:rPr>
              <a:t>INNOVATION, RESERACH AND DEVELOPMENT</a:t>
            </a:r>
          </a:p>
          <a:p>
            <a:pPr algn="just"/>
            <a:r>
              <a:rPr lang="en-US" altLang="en-US" sz="1800" b="1">
                <a:latin typeface="Times New Roman" panose="02020603050405020304" pitchFamily="18" charset="0"/>
                <a:cs typeface="Times New Roman" panose="02020603050405020304" pitchFamily="18" charset="0"/>
              </a:rPr>
              <a:t>PROMOTING EFFICIENCY AND EFFECTIVENESS AT ALL LEVELS</a:t>
            </a:r>
          </a:p>
          <a:p>
            <a:pPr algn="just"/>
            <a:endParaRPr lang="en-US" altLang="en-US" sz="1800" b="1">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130" y="123825"/>
            <a:ext cx="8816340" cy="6520180"/>
          </a:xfrm>
        </p:spPr>
        <p:txBody>
          <a:bodyPr/>
          <a:lstStyle/>
          <a:p>
            <a:pPr marL="0" indent="0" algn="ctr">
              <a:buNone/>
            </a:pPr>
            <a:r>
              <a:rPr lang="en-US" sz="2000" b="1">
                <a:latin typeface="Times New Roman" panose="02020603050405020304" pitchFamily="18" charset="0"/>
                <a:cs typeface="Times New Roman" panose="02020603050405020304" pitchFamily="18" charset="0"/>
              </a:rPr>
              <a:t>REORIENTING THE CONTENT AND PROCESS OF EDUCATION</a:t>
            </a:r>
          </a:p>
          <a:p>
            <a:pPr algn="just"/>
            <a:r>
              <a:rPr lang="en-US" altLang="en-US" sz="1800">
                <a:latin typeface="Times New Roman" panose="02020603050405020304" pitchFamily="18" charset="0"/>
                <a:cs typeface="Times New Roman" panose="02020603050405020304" pitchFamily="18" charset="0"/>
              </a:rPr>
              <a:t>Cultural perspective</a:t>
            </a:r>
          </a:p>
          <a:p>
            <a:pPr algn="just"/>
            <a:r>
              <a:rPr lang="en-US" altLang="en-US" sz="1800">
                <a:latin typeface="Times New Roman" panose="02020603050405020304" pitchFamily="18" charset="0"/>
                <a:cs typeface="Times New Roman" panose="02020603050405020304" pitchFamily="18" charset="0"/>
              </a:rPr>
              <a:t>Value education</a:t>
            </a:r>
          </a:p>
          <a:p>
            <a:pPr algn="just"/>
            <a:r>
              <a:rPr lang="en-US" altLang="en-US" sz="1800">
                <a:latin typeface="Times New Roman" panose="02020603050405020304" pitchFamily="18" charset="0"/>
                <a:cs typeface="Times New Roman" panose="02020603050405020304" pitchFamily="18" charset="0"/>
              </a:rPr>
              <a:t>Languages</a:t>
            </a:r>
          </a:p>
          <a:p>
            <a:pPr algn="just"/>
            <a:r>
              <a:rPr lang="en-US" altLang="en-US" sz="1800">
                <a:latin typeface="Times New Roman" panose="02020603050405020304" pitchFamily="18" charset="0"/>
                <a:cs typeface="Times New Roman" panose="02020603050405020304" pitchFamily="18" charset="0"/>
              </a:rPr>
              <a:t>Books and libraries</a:t>
            </a:r>
          </a:p>
          <a:p>
            <a:pPr algn="just"/>
            <a:r>
              <a:rPr lang="en-US" altLang="en-US" sz="1800" b="1">
                <a:latin typeface="Times New Roman" panose="02020603050405020304" pitchFamily="18" charset="0"/>
                <a:cs typeface="Times New Roman" panose="02020603050405020304" pitchFamily="18" charset="0"/>
              </a:rPr>
              <a:t>MEDIA AND EDUCATIONAL TECHNOLOGY</a:t>
            </a:r>
            <a:endParaRPr lang="en-US" altLang="en-US" sz="1800">
              <a:latin typeface="Times New Roman" panose="02020603050405020304" pitchFamily="18" charset="0"/>
              <a:cs typeface="Times New Roman" panose="02020603050405020304" pitchFamily="18" charset="0"/>
            </a:endParaRPr>
          </a:p>
          <a:p>
            <a:pPr algn="just"/>
            <a:r>
              <a:rPr lang="en-US" altLang="en-US" sz="1800">
                <a:latin typeface="Times New Roman" panose="02020603050405020304" pitchFamily="18" charset="0"/>
                <a:cs typeface="Times New Roman" panose="02020603050405020304" pitchFamily="18" charset="0"/>
              </a:rPr>
              <a:t>Modern communication technologies have the potential to bypass several stages and sequences in the process of development encountered in earlier decades. Both the </a:t>
            </a:r>
            <a:r>
              <a:rPr lang="en-US" altLang="en-US" sz="1800">
                <a:solidFill>
                  <a:srgbClr val="FF0000"/>
                </a:solidFill>
                <a:latin typeface="Times New Roman" panose="02020603050405020304" pitchFamily="18" charset="0"/>
                <a:cs typeface="Times New Roman" panose="02020603050405020304" pitchFamily="18" charset="0"/>
              </a:rPr>
              <a:t>constraints of time and distance at once become manageable.</a:t>
            </a:r>
            <a:r>
              <a:rPr lang="en-US" altLang="en-US" sz="1800">
                <a:latin typeface="Times New Roman" panose="02020603050405020304" pitchFamily="18" charset="0"/>
                <a:cs typeface="Times New Roman" panose="02020603050405020304" pitchFamily="18" charset="0"/>
              </a:rPr>
              <a:t> In order to </a:t>
            </a:r>
            <a:r>
              <a:rPr lang="en-US" altLang="en-US" sz="1800">
                <a:solidFill>
                  <a:srgbClr val="FF0000"/>
                </a:solidFill>
                <a:latin typeface="Times New Roman" panose="02020603050405020304" pitchFamily="18" charset="0"/>
                <a:cs typeface="Times New Roman" panose="02020603050405020304" pitchFamily="18" charset="0"/>
              </a:rPr>
              <a:t>avoid structural dualism,</a:t>
            </a:r>
            <a:r>
              <a:rPr lang="en-US" altLang="en-US" sz="1800">
                <a:latin typeface="Times New Roman" panose="02020603050405020304" pitchFamily="18" charset="0"/>
                <a:cs typeface="Times New Roman" panose="02020603050405020304" pitchFamily="18" charset="0"/>
              </a:rPr>
              <a:t> modern educational technology must reach out to the most distant areas and the most deprived sections of beneficiaries simultaneously with the areas of comparative affluence and ready availability.</a:t>
            </a:r>
          </a:p>
          <a:p>
            <a:pPr algn="just"/>
            <a:r>
              <a:rPr lang="en-US" altLang="en-US" sz="1800">
                <a:latin typeface="Times New Roman" panose="02020603050405020304" pitchFamily="18" charset="0"/>
                <a:cs typeface="Times New Roman" panose="02020603050405020304" pitchFamily="18" charset="0"/>
              </a:rPr>
              <a:t>Educational technology will be employed in the </a:t>
            </a:r>
            <a:r>
              <a:rPr lang="en-US" altLang="en-US" sz="1800">
                <a:solidFill>
                  <a:srgbClr val="FF0000"/>
                </a:solidFill>
                <a:latin typeface="Times New Roman" panose="02020603050405020304" pitchFamily="18" charset="0"/>
                <a:cs typeface="Times New Roman" panose="02020603050405020304" pitchFamily="18" charset="0"/>
              </a:rPr>
              <a:t>spread of useful information</a:t>
            </a:r>
            <a:r>
              <a:rPr lang="en-US" altLang="en-US" sz="1800">
                <a:latin typeface="Times New Roman" panose="02020603050405020304" pitchFamily="18" charset="0"/>
                <a:cs typeface="Times New Roman" panose="02020603050405020304" pitchFamily="18" charset="0"/>
              </a:rPr>
              <a:t>, </a:t>
            </a:r>
            <a:r>
              <a:rPr lang="en-US" altLang="en-US" sz="1800">
                <a:solidFill>
                  <a:srgbClr val="FF0000"/>
                </a:solidFill>
                <a:latin typeface="Times New Roman" panose="02020603050405020304" pitchFamily="18" charset="0"/>
                <a:cs typeface="Times New Roman" panose="02020603050405020304" pitchFamily="18" charset="0"/>
              </a:rPr>
              <a:t>the training and re-training of teachers</a:t>
            </a:r>
            <a:r>
              <a:rPr lang="en-US" altLang="en-US" sz="1800">
                <a:latin typeface="Times New Roman" panose="02020603050405020304" pitchFamily="18" charset="0"/>
                <a:cs typeface="Times New Roman" panose="02020603050405020304" pitchFamily="18" charset="0"/>
              </a:rPr>
              <a:t>, </a:t>
            </a:r>
            <a:r>
              <a:rPr lang="en-US" altLang="en-US" sz="1800">
                <a:solidFill>
                  <a:srgbClr val="FF0000"/>
                </a:solidFill>
                <a:latin typeface="Times New Roman" panose="02020603050405020304" pitchFamily="18" charset="0"/>
                <a:cs typeface="Times New Roman" panose="02020603050405020304" pitchFamily="18" charset="0"/>
              </a:rPr>
              <a:t>to improve quality,</a:t>
            </a:r>
            <a:r>
              <a:rPr lang="en-US" altLang="en-US" sz="1800">
                <a:latin typeface="Times New Roman" panose="02020603050405020304" pitchFamily="18" charset="0"/>
                <a:cs typeface="Times New Roman" panose="02020603050405020304" pitchFamily="18" charset="0"/>
              </a:rPr>
              <a:t> </a:t>
            </a:r>
            <a:r>
              <a:rPr lang="en-US" altLang="en-US" sz="1800">
                <a:solidFill>
                  <a:srgbClr val="FF0000"/>
                </a:solidFill>
                <a:latin typeface="Times New Roman" panose="02020603050405020304" pitchFamily="18" charset="0"/>
                <a:cs typeface="Times New Roman" panose="02020603050405020304" pitchFamily="18" charset="0"/>
              </a:rPr>
              <a:t>sharpen awareness of art and culture, </a:t>
            </a:r>
            <a:r>
              <a:rPr lang="en-US" altLang="en-US" sz="1800">
                <a:latin typeface="Times New Roman" panose="02020603050405020304" pitchFamily="18" charset="0"/>
                <a:cs typeface="Times New Roman" panose="02020603050405020304" pitchFamily="18" charset="0"/>
              </a:rPr>
              <a:t>inculcate abiding values, etc., </a:t>
            </a:r>
            <a:r>
              <a:rPr lang="en-US" altLang="en-US" sz="1800">
                <a:solidFill>
                  <a:srgbClr val="FF0000"/>
                </a:solidFill>
                <a:latin typeface="Times New Roman" panose="02020603050405020304" pitchFamily="18" charset="0"/>
                <a:cs typeface="Times New Roman" panose="02020603050405020304" pitchFamily="18" charset="0"/>
              </a:rPr>
              <a:t>both in the formal and non-formal sectors. </a:t>
            </a:r>
            <a:r>
              <a:rPr lang="en-US" altLang="en-US" sz="1800">
                <a:latin typeface="Times New Roman" panose="02020603050405020304" pitchFamily="18" charset="0"/>
                <a:cs typeface="Times New Roman" panose="02020603050405020304" pitchFamily="18" charset="0"/>
              </a:rPr>
              <a:t>Maximum use will be made of the available infrastructure. In </a:t>
            </a:r>
            <a:r>
              <a:rPr lang="en-US" altLang="en-US" sz="1800">
                <a:solidFill>
                  <a:srgbClr val="FF0000"/>
                </a:solidFill>
                <a:latin typeface="Times New Roman" panose="02020603050405020304" pitchFamily="18" charset="0"/>
                <a:cs typeface="Times New Roman" panose="02020603050405020304" pitchFamily="18" charset="0"/>
              </a:rPr>
              <a:t>villages without electricity, batteries or solar packs will be used to run the programme.</a:t>
            </a:r>
          </a:p>
          <a:p>
            <a:pPr algn="just"/>
            <a:r>
              <a:rPr lang="en-US" altLang="en-US" sz="1800">
                <a:latin typeface="Times New Roman" panose="02020603050405020304" pitchFamily="18" charset="0"/>
                <a:cs typeface="Times New Roman" panose="02020603050405020304" pitchFamily="18" charset="0"/>
              </a:rPr>
              <a:t>The media have a profound influence on the minds of children as well as adults; some of them tend to encourage consumerism, violence etc. and have a deleterious effect. Radio and T.V. programmes which clearly militate against proper educational objectives will be prevented. Steps will be taken to discourage such trends in films and other media also. </a:t>
            </a:r>
          </a:p>
          <a:p>
            <a:pPr algn="just"/>
            <a:endParaRPr lang="en-US" altLang="en-US" sz="1800" b="1">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605" y="158750"/>
            <a:ext cx="8833485" cy="6520180"/>
          </a:xfrm>
        </p:spPr>
        <p:txBody>
          <a:bodyPr/>
          <a:lstStyle/>
          <a:p>
            <a:pPr algn="just"/>
            <a:r>
              <a:rPr lang="en-US" altLang="en-US" sz="2000" b="1">
                <a:latin typeface="Times New Roman" panose="02020603050405020304" pitchFamily="18" charset="0"/>
                <a:cs typeface="Times New Roman" panose="02020603050405020304" pitchFamily="18" charset="0"/>
              </a:rPr>
              <a:t>WORK EXPERIENCE</a:t>
            </a:r>
            <a:r>
              <a:rPr lang="en-US" altLang="en-US" sz="1800">
                <a:latin typeface="Times New Roman" panose="02020603050405020304" pitchFamily="18" charset="0"/>
                <a:cs typeface="Times New Roman" panose="02020603050405020304" pitchFamily="18" charset="0"/>
              </a:rPr>
              <a:t>:</a:t>
            </a:r>
          </a:p>
          <a:p>
            <a:pPr algn="just"/>
            <a:r>
              <a:rPr lang="en-US" altLang="en-US" sz="1800">
                <a:latin typeface="Times New Roman" panose="02020603050405020304" pitchFamily="18" charset="0"/>
                <a:cs typeface="Times New Roman" panose="02020603050405020304" pitchFamily="18" charset="0"/>
              </a:rPr>
              <a:t>Work experience, viewed as purposive and meaningful manual work, </a:t>
            </a:r>
            <a:r>
              <a:rPr lang="en-US" altLang="en-US" sz="1800">
                <a:solidFill>
                  <a:srgbClr val="FF0000"/>
                </a:solidFill>
                <a:latin typeface="Times New Roman" panose="02020603050405020304" pitchFamily="18" charset="0"/>
                <a:cs typeface="Times New Roman" panose="02020603050405020304" pitchFamily="18" charset="0"/>
              </a:rPr>
              <a:t>organised as an integral part of the learning process</a:t>
            </a:r>
            <a:r>
              <a:rPr lang="en-US" altLang="en-US" sz="1800">
                <a:latin typeface="Times New Roman" panose="02020603050405020304" pitchFamily="18" charset="0"/>
                <a:cs typeface="Times New Roman" panose="02020603050405020304" pitchFamily="18" charset="0"/>
              </a:rPr>
              <a:t> and resulting in either goods or services useful to the community, is considered as an </a:t>
            </a:r>
            <a:r>
              <a:rPr lang="en-US" altLang="en-US" sz="1800">
                <a:solidFill>
                  <a:srgbClr val="FF0000"/>
                </a:solidFill>
                <a:latin typeface="Times New Roman" panose="02020603050405020304" pitchFamily="18" charset="0"/>
                <a:cs typeface="Times New Roman" panose="02020603050405020304" pitchFamily="18" charset="0"/>
              </a:rPr>
              <a:t>essential component at all stages of education</a:t>
            </a:r>
            <a:r>
              <a:rPr lang="en-US" altLang="en-US" sz="1800">
                <a:latin typeface="Times New Roman" panose="02020603050405020304" pitchFamily="18" charset="0"/>
                <a:cs typeface="Times New Roman" panose="02020603050405020304" pitchFamily="18" charset="0"/>
              </a:rPr>
              <a:t>, to be provided through </a:t>
            </a:r>
            <a:r>
              <a:rPr lang="en-US" altLang="en-US" sz="1800">
                <a:solidFill>
                  <a:srgbClr val="FF0000"/>
                </a:solidFill>
                <a:latin typeface="Times New Roman" panose="02020603050405020304" pitchFamily="18" charset="0"/>
                <a:cs typeface="Times New Roman" panose="02020603050405020304" pitchFamily="18" charset="0"/>
              </a:rPr>
              <a:t>well-structured and graded programmes</a:t>
            </a:r>
            <a:r>
              <a:rPr lang="en-US" altLang="en-US" sz="1800">
                <a:latin typeface="Times New Roman" panose="02020603050405020304" pitchFamily="18" charset="0"/>
                <a:cs typeface="Times New Roman" panose="02020603050405020304" pitchFamily="18" charset="0"/>
              </a:rPr>
              <a:t>. It would comprise </a:t>
            </a:r>
            <a:r>
              <a:rPr lang="en-US" altLang="en-US" sz="1800">
                <a:solidFill>
                  <a:srgbClr val="FF0000"/>
                </a:solidFill>
                <a:latin typeface="Times New Roman" panose="02020603050405020304" pitchFamily="18" charset="0"/>
                <a:cs typeface="Times New Roman" panose="02020603050405020304" pitchFamily="18" charset="0"/>
              </a:rPr>
              <a:t>activities in accord with the interests, abilities and needs of students, the level of skills and knowledge to be upgraded with the stages of education.</a:t>
            </a:r>
            <a:r>
              <a:rPr lang="en-US" altLang="en-US" sz="1800">
                <a:latin typeface="Times New Roman" panose="02020603050405020304" pitchFamily="18" charset="0"/>
                <a:cs typeface="Times New Roman" panose="02020603050405020304" pitchFamily="18" charset="0"/>
              </a:rPr>
              <a:t> This experience would be helpful on his entry into the workforce. Pre- vocational programmes provided at the lower secondary stage will also facilitate the choice of the vocational courses at the higher secondary stage.</a:t>
            </a:r>
          </a:p>
          <a:p>
            <a:pPr algn="just"/>
            <a:r>
              <a:rPr lang="en-US" altLang="en-US" sz="1800">
                <a:latin typeface="Times New Roman" panose="02020603050405020304" pitchFamily="18" charset="0"/>
                <a:cs typeface="Times New Roman" panose="02020603050405020304" pitchFamily="18" charset="0"/>
              </a:rPr>
              <a:t>EDUCATION AND ENVIRONMENT</a:t>
            </a:r>
          </a:p>
          <a:p>
            <a:pPr algn="just"/>
            <a:r>
              <a:rPr lang="en-US" altLang="en-US" sz="1800">
                <a:latin typeface="Times New Roman" panose="02020603050405020304" pitchFamily="18" charset="0"/>
                <a:cs typeface="Times New Roman" panose="02020603050405020304" pitchFamily="18" charset="0"/>
              </a:rPr>
              <a:t>MATHEMATICS TEACHING </a:t>
            </a:r>
          </a:p>
          <a:p>
            <a:pPr algn="just"/>
            <a:r>
              <a:rPr lang="en-US" altLang="en-US" sz="1800">
                <a:latin typeface="Times New Roman" panose="02020603050405020304" pitchFamily="18" charset="0"/>
                <a:cs typeface="Times New Roman" panose="02020603050405020304" pitchFamily="18" charset="0"/>
              </a:rPr>
              <a:t>SCIENCE EDUCATION</a:t>
            </a:r>
          </a:p>
          <a:p>
            <a:pPr algn="just"/>
            <a:r>
              <a:rPr lang="en-US" altLang="en-US" sz="1800">
                <a:latin typeface="Times New Roman" panose="02020603050405020304" pitchFamily="18" charset="0"/>
                <a:cs typeface="Times New Roman" panose="02020603050405020304" pitchFamily="18" charset="0"/>
              </a:rPr>
              <a:t>SPORTS AND PHYSICAL EDUCATION</a:t>
            </a:r>
          </a:p>
          <a:p>
            <a:pPr algn="just"/>
            <a:r>
              <a:rPr lang="en-US" altLang="en-US" sz="1800">
                <a:latin typeface="Times New Roman" panose="02020603050405020304" pitchFamily="18" charset="0"/>
                <a:cs typeface="Times New Roman" panose="02020603050405020304" pitchFamily="18" charset="0"/>
              </a:rPr>
              <a:t>THE ROLE OF YOUTH</a:t>
            </a:r>
          </a:p>
          <a:p>
            <a:pPr marL="0" indent="0" algn="just">
              <a:buNone/>
            </a:pPr>
            <a:endParaRPr lang="en-US" altLang="en-US" sz="180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1940"/>
            <a:ext cx="8229600" cy="4953000"/>
          </a:xfrm>
        </p:spPr>
        <p:txBody>
          <a:bodyPr/>
          <a:lstStyle/>
          <a:p>
            <a:pPr marL="0" indent="0" algn="ctr">
              <a:buNone/>
            </a:pPr>
            <a:r>
              <a:rPr lang="en-US" altLang="en-US" sz="2000" b="1">
                <a:latin typeface="Times New Roman" panose="02020603050405020304" pitchFamily="18" charset="0"/>
                <a:cs typeface="Times New Roman" panose="02020603050405020304" pitchFamily="18" charset="0"/>
                <a:sym typeface="+mn-ea"/>
              </a:rPr>
              <a:t>THE EVALUATION PROCESS AND EXAMINATION REFORM</a:t>
            </a:r>
            <a:endParaRPr lang="en-US" altLang="en-US" sz="2000">
              <a:latin typeface="Times New Roman" panose="02020603050405020304" pitchFamily="18" charset="0"/>
              <a:cs typeface="Times New Roman" panose="02020603050405020304" pitchFamily="18" charset="0"/>
            </a:endParaRPr>
          </a:p>
          <a:p>
            <a:pPr algn="just"/>
            <a:r>
              <a:rPr lang="en-US" altLang="en-US" sz="2000">
                <a:latin typeface="Times New Roman" panose="02020603050405020304" pitchFamily="18" charset="0"/>
                <a:cs typeface="Times New Roman" panose="02020603050405020304" pitchFamily="18" charset="0"/>
                <a:sym typeface="+mn-ea"/>
              </a:rPr>
              <a:t>The objective will be to </a:t>
            </a:r>
            <a:r>
              <a:rPr lang="en-US" altLang="en-US" sz="2000">
                <a:solidFill>
                  <a:srgbClr val="FF0000"/>
                </a:solidFill>
                <a:latin typeface="Times New Roman" panose="02020603050405020304" pitchFamily="18" charset="0"/>
                <a:cs typeface="Times New Roman" panose="02020603050405020304" pitchFamily="18" charset="0"/>
                <a:sym typeface="+mn-ea"/>
              </a:rPr>
              <a:t>re-cast the examination system</a:t>
            </a:r>
            <a:r>
              <a:rPr lang="en-US" altLang="en-US" sz="2000">
                <a:latin typeface="Times New Roman" panose="02020603050405020304" pitchFamily="18" charset="0"/>
                <a:cs typeface="Times New Roman" panose="02020603050405020304" pitchFamily="18" charset="0"/>
                <a:sym typeface="+mn-ea"/>
              </a:rPr>
              <a:t> so as to ensure a method of assessment that is a valid and reliable measure of student development and a powerful instrument for improving teaching and learning. In functional terms, this would mean:</a:t>
            </a:r>
            <a:endParaRPr lang="en-US" altLang="en-US" sz="2000">
              <a:latin typeface="Times New Roman" panose="02020603050405020304" pitchFamily="18" charset="0"/>
              <a:cs typeface="Times New Roman" panose="02020603050405020304" pitchFamily="18" charset="0"/>
            </a:endParaRPr>
          </a:p>
          <a:p>
            <a:pPr algn="just"/>
            <a:r>
              <a:rPr lang="en-US" altLang="en-US" sz="2000">
                <a:latin typeface="Times New Roman" panose="02020603050405020304" pitchFamily="18" charset="0"/>
                <a:cs typeface="Times New Roman" panose="02020603050405020304" pitchFamily="18" charset="0"/>
                <a:sym typeface="+mn-ea"/>
              </a:rPr>
              <a:t>i) The elimination of excessive element of chance and subjectivity;</a:t>
            </a:r>
            <a:endParaRPr lang="en-US" altLang="en-US" sz="2000">
              <a:latin typeface="Times New Roman" panose="02020603050405020304" pitchFamily="18" charset="0"/>
              <a:cs typeface="Times New Roman" panose="02020603050405020304" pitchFamily="18" charset="0"/>
            </a:endParaRPr>
          </a:p>
          <a:p>
            <a:pPr algn="just"/>
            <a:r>
              <a:rPr lang="en-US" altLang="en-US" sz="2000">
                <a:latin typeface="Times New Roman" panose="02020603050405020304" pitchFamily="18" charset="0"/>
                <a:cs typeface="Times New Roman" panose="02020603050405020304" pitchFamily="18" charset="0"/>
                <a:sym typeface="+mn-ea"/>
              </a:rPr>
              <a:t>ii) The </a:t>
            </a:r>
            <a:r>
              <a:rPr lang="en-US" altLang="en-US" sz="2000">
                <a:solidFill>
                  <a:srgbClr val="FF0000"/>
                </a:solidFill>
                <a:latin typeface="Times New Roman" panose="02020603050405020304" pitchFamily="18" charset="0"/>
                <a:cs typeface="Times New Roman" panose="02020603050405020304" pitchFamily="18" charset="0"/>
                <a:sym typeface="+mn-ea"/>
              </a:rPr>
              <a:t>de-emphasis of memorisation</a:t>
            </a:r>
            <a:r>
              <a:rPr lang="en-US" altLang="en-US" sz="2000">
                <a:latin typeface="Times New Roman" panose="02020603050405020304" pitchFamily="18" charset="0"/>
                <a:cs typeface="Times New Roman" panose="02020603050405020304" pitchFamily="18" charset="0"/>
                <a:sym typeface="+mn-ea"/>
              </a:rPr>
              <a:t>;</a:t>
            </a:r>
            <a:endParaRPr lang="en-US" altLang="en-US" sz="2000">
              <a:latin typeface="Times New Roman" panose="02020603050405020304" pitchFamily="18" charset="0"/>
              <a:cs typeface="Times New Roman" panose="02020603050405020304" pitchFamily="18" charset="0"/>
            </a:endParaRPr>
          </a:p>
          <a:p>
            <a:pPr algn="just"/>
            <a:r>
              <a:rPr lang="en-US" altLang="en-US" sz="2000">
                <a:latin typeface="Times New Roman" panose="02020603050405020304" pitchFamily="18" charset="0"/>
                <a:cs typeface="Times New Roman" panose="02020603050405020304" pitchFamily="18" charset="0"/>
                <a:sym typeface="+mn-ea"/>
              </a:rPr>
              <a:t>iii) </a:t>
            </a:r>
            <a:r>
              <a:rPr lang="en-US" altLang="en-US" sz="2000">
                <a:solidFill>
                  <a:srgbClr val="FF0000"/>
                </a:solidFill>
                <a:latin typeface="Times New Roman" panose="02020603050405020304" pitchFamily="18" charset="0"/>
                <a:cs typeface="Times New Roman" panose="02020603050405020304" pitchFamily="18" charset="0"/>
                <a:sym typeface="+mn-ea"/>
              </a:rPr>
              <a:t>Continuous and comprehensive evaluation</a:t>
            </a:r>
            <a:r>
              <a:rPr lang="en-US" altLang="en-US" sz="2000">
                <a:latin typeface="Times New Roman" panose="02020603050405020304" pitchFamily="18" charset="0"/>
                <a:cs typeface="Times New Roman" panose="02020603050405020304" pitchFamily="18" charset="0"/>
                <a:sym typeface="+mn-ea"/>
              </a:rPr>
              <a:t> that incorporates both scholastic and non-scholastic aspects of education, spread over the total span of instructional time:</a:t>
            </a:r>
            <a:endParaRPr lang="en-US" altLang="en-US" sz="2000">
              <a:latin typeface="Times New Roman" panose="02020603050405020304" pitchFamily="18" charset="0"/>
              <a:cs typeface="Times New Roman" panose="02020603050405020304" pitchFamily="18" charset="0"/>
            </a:endParaRPr>
          </a:p>
          <a:p>
            <a:pPr algn="just"/>
            <a:r>
              <a:rPr lang="en-US" altLang="en-US" sz="2000">
                <a:latin typeface="Times New Roman" panose="02020603050405020304" pitchFamily="18" charset="0"/>
                <a:cs typeface="Times New Roman" panose="02020603050405020304" pitchFamily="18" charset="0"/>
                <a:sym typeface="+mn-ea"/>
              </a:rPr>
              <a:t>iv) Effective use of the evaluation process by teachers, students and parents:</a:t>
            </a:r>
            <a:endParaRPr lang="en-US" altLang="en-US" sz="2000">
              <a:latin typeface="Times New Roman" panose="02020603050405020304" pitchFamily="18" charset="0"/>
              <a:cs typeface="Times New Roman" panose="02020603050405020304" pitchFamily="18" charset="0"/>
            </a:endParaRPr>
          </a:p>
          <a:p>
            <a:pPr algn="just"/>
            <a:r>
              <a:rPr lang="en-US" altLang="en-US" sz="2000">
                <a:latin typeface="Times New Roman" panose="02020603050405020304" pitchFamily="18" charset="0"/>
                <a:cs typeface="Times New Roman" panose="02020603050405020304" pitchFamily="18" charset="0"/>
                <a:sym typeface="+mn-ea"/>
              </a:rPr>
              <a:t>v) Improvement in the conduct of examinations;</a:t>
            </a:r>
            <a:endParaRPr lang="en-US" altLang="en-US" sz="2000">
              <a:latin typeface="Times New Roman" panose="02020603050405020304" pitchFamily="18" charset="0"/>
              <a:cs typeface="Times New Roman" panose="02020603050405020304" pitchFamily="18" charset="0"/>
            </a:endParaRPr>
          </a:p>
          <a:p>
            <a:pPr algn="just"/>
            <a:r>
              <a:rPr lang="en-US" altLang="en-US" sz="2000">
                <a:latin typeface="Times New Roman" panose="02020603050405020304" pitchFamily="18" charset="0"/>
                <a:cs typeface="Times New Roman" panose="02020603050405020304" pitchFamily="18" charset="0"/>
                <a:sym typeface="+mn-ea"/>
              </a:rPr>
              <a:t>vi) The introduction of concomitant changes in instructional materials and methodology;</a:t>
            </a:r>
            <a:endParaRPr lang="en-US" altLang="en-US" sz="2000">
              <a:latin typeface="Times New Roman" panose="02020603050405020304" pitchFamily="18" charset="0"/>
              <a:cs typeface="Times New Roman" panose="02020603050405020304" pitchFamily="18" charset="0"/>
            </a:endParaRPr>
          </a:p>
          <a:p>
            <a:pPr algn="just"/>
            <a:r>
              <a:rPr lang="en-US" altLang="en-US" sz="2000">
                <a:latin typeface="Times New Roman" panose="02020603050405020304" pitchFamily="18" charset="0"/>
                <a:cs typeface="Times New Roman" panose="02020603050405020304" pitchFamily="18" charset="0"/>
                <a:sym typeface="+mn-ea"/>
              </a:rPr>
              <a:t>vii) </a:t>
            </a:r>
            <a:r>
              <a:rPr lang="en-US" altLang="en-US" sz="2000">
                <a:solidFill>
                  <a:srgbClr val="FF0000"/>
                </a:solidFill>
                <a:latin typeface="Times New Roman" panose="02020603050405020304" pitchFamily="18" charset="0"/>
                <a:cs typeface="Times New Roman" panose="02020603050405020304" pitchFamily="18" charset="0"/>
                <a:sym typeface="+mn-ea"/>
              </a:rPr>
              <a:t>Introduction of the semester system from the secondary stage</a:t>
            </a:r>
            <a:r>
              <a:rPr lang="en-US" altLang="en-US" sz="2000">
                <a:latin typeface="Times New Roman" panose="02020603050405020304" pitchFamily="18" charset="0"/>
                <a:cs typeface="Times New Roman" panose="02020603050405020304" pitchFamily="18" charset="0"/>
                <a:sym typeface="+mn-ea"/>
              </a:rPr>
              <a:t> in a phased manner; and</a:t>
            </a:r>
            <a:endParaRPr lang="en-US" altLang="en-US" sz="2000">
              <a:latin typeface="Times New Roman" panose="02020603050405020304" pitchFamily="18" charset="0"/>
              <a:cs typeface="Times New Roman" panose="02020603050405020304" pitchFamily="18" charset="0"/>
            </a:endParaRPr>
          </a:p>
          <a:p>
            <a:pPr algn="just"/>
            <a:r>
              <a:rPr lang="en-US" altLang="en-US" sz="2000">
                <a:latin typeface="Times New Roman" panose="02020603050405020304" pitchFamily="18" charset="0"/>
                <a:cs typeface="Times New Roman" panose="02020603050405020304" pitchFamily="18" charset="0"/>
                <a:sym typeface="+mn-ea"/>
              </a:rPr>
              <a:t>viii) The use of </a:t>
            </a:r>
            <a:r>
              <a:rPr lang="en-US" altLang="en-US" sz="2000">
                <a:solidFill>
                  <a:srgbClr val="FF0000"/>
                </a:solidFill>
                <a:latin typeface="Times New Roman" panose="02020603050405020304" pitchFamily="18" charset="0"/>
                <a:cs typeface="Times New Roman" panose="02020603050405020304" pitchFamily="18" charset="0"/>
                <a:sym typeface="+mn-ea"/>
              </a:rPr>
              <a:t>grades in place of marks.</a:t>
            </a:r>
            <a:endParaRPr lang="en-US" altLang="en-US" sz="2000">
              <a:solidFill>
                <a:srgbClr val="FF0000"/>
              </a:solidFill>
              <a:latin typeface="Times New Roman" panose="02020603050405020304" pitchFamily="18" charset="0"/>
              <a:cs typeface="Times New Roman" panose="02020603050405020304" pitchFamily="18" charset="0"/>
            </a:endParaRPr>
          </a:p>
          <a:p>
            <a:endParaRPr lang="en-US" altLang="en-US" sz="20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945" y="158750"/>
            <a:ext cx="8772525" cy="6511290"/>
          </a:xfrm>
        </p:spPr>
        <p:txBody>
          <a:bodyPr/>
          <a:lstStyle/>
          <a:p>
            <a:pPr marL="0" indent="0" algn="ctr">
              <a:buNone/>
            </a:pPr>
            <a:r>
              <a:rPr lang="en-US" altLang="en-US" sz="2000" b="1">
                <a:latin typeface="Times New Roman" panose="02020603050405020304" pitchFamily="18" charset="0"/>
                <a:cs typeface="Times New Roman" panose="02020603050405020304" pitchFamily="18" charset="0"/>
              </a:rPr>
              <a:t>The Teacher </a:t>
            </a:r>
            <a:endParaRPr lang="en-US" altLang="en-US" sz="2400" b="1">
              <a:latin typeface="Times New Roman" panose="02020603050405020304" pitchFamily="18" charset="0"/>
              <a:cs typeface="Times New Roman" panose="02020603050405020304" pitchFamily="18" charset="0"/>
            </a:endParaRPr>
          </a:p>
          <a:p>
            <a:pPr algn="just"/>
            <a:r>
              <a:rPr lang="en-US" altLang="en-US" sz="1800">
                <a:latin typeface="Times New Roman" panose="02020603050405020304" pitchFamily="18" charset="0"/>
                <a:cs typeface="Times New Roman" panose="02020603050405020304" pitchFamily="18" charset="0"/>
              </a:rPr>
              <a:t>The </a:t>
            </a:r>
            <a:r>
              <a:rPr lang="en-US" altLang="en-US" sz="1800">
                <a:solidFill>
                  <a:srgbClr val="FF0000"/>
                </a:solidFill>
                <a:latin typeface="Times New Roman" panose="02020603050405020304" pitchFamily="18" charset="0"/>
                <a:cs typeface="Times New Roman" panose="02020603050405020304" pitchFamily="18" charset="0"/>
              </a:rPr>
              <a:t>method of recruitment will be reorganised</a:t>
            </a:r>
            <a:r>
              <a:rPr lang="en-US" altLang="en-US" sz="1800">
                <a:latin typeface="Times New Roman" panose="02020603050405020304" pitchFamily="18" charset="0"/>
                <a:cs typeface="Times New Roman" panose="02020603050405020304" pitchFamily="18" charset="0"/>
              </a:rPr>
              <a:t> to ensure merit, objectivity and conformity with spatial and functional requirements.</a:t>
            </a:r>
          </a:p>
          <a:p>
            <a:pPr algn="just"/>
            <a:r>
              <a:rPr lang="en-US" altLang="en-US" sz="1800">
                <a:latin typeface="Times New Roman" panose="02020603050405020304" pitchFamily="18" charset="0"/>
                <a:cs typeface="Times New Roman" panose="02020603050405020304" pitchFamily="18" charset="0"/>
              </a:rPr>
              <a:t>The </a:t>
            </a:r>
            <a:r>
              <a:rPr lang="en-US" altLang="en-US" sz="1800">
                <a:solidFill>
                  <a:srgbClr val="FF0000"/>
                </a:solidFill>
                <a:latin typeface="Times New Roman" panose="02020603050405020304" pitchFamily="18" charset="0"/>
                <a:cs typeface="Times New Roman" panose="02020603050405020304" pitchFamily="18" charset="0"/>
              </a:rPr>
              <a:t>pay and service conditions</a:t>
            </a:r>
            <a:r>
              <a:rPr lang="en-US" altLang="en-US" sz="1800">
                <a:latin typeface="Times New Roman" panose="02020603050405020304" pitchFamily="18" charset="0"/>
                <a:cs typeface="Times New Roman" panose="02020603050405020304" pitchFamily="18" charset="0"/>
              </a:rPr>
              <a:t> of the teachers will comensurate with their social and professional responsibilities and with the need to attract talent to the profession. </a:t>
            </a:r>
          </a:p>
          <a:p>
            <a:pPr algn="just"/>
            <a:r>
              <a:rPr lang="en-US" altLang="en-US" sz="1800">
                <a:latin typeface="Times New Roman" panose="02020603050405020304" pitchFamily="18" charset="0"/>
                <a:cs typeface="Times New Roman" panose="02020603050405020304" pitchFamily="18" charset="0"/>
              </a:rPr>
              <a:t>A </a:t>
            </a:r>
            <a:r>
              <a:rPr lang="en-US" altLang="en-US" sz="1800">
                <a:solidFill>
                  <a:srgbClr val="FF0000"/>
                </a:solidFill>
                <a:latin typeface="Times New Roman" panose="02020603050405020304" pitchFamily="18" charset="0"/>
                <a:cs typeface="Times New Roman" panose="02020603050405020304" pitchFamily="18" charset="0"/>
              </a:rPr>
              <a:t>system of teacher evaluation - open, participative and data based</a:t>
            </a:r>
            <a:r>
              <a:rPr lang="en-US" altLang="en-US" sz="1800">
                <a:latin typeface="Times New Roman" panose="02020603050405020304" pitchFamily="18" charset="0"/>
                <a:cs typeface="Times New Roman" panose="02020603050405020304" pitchFamily="18" charset="0"/>
              </a:rPr>
              <a:t>- will be created and reasonable opportunities of promotion to higher grades will be provided. </a:t>
            </a:r>
          </a:p>
          <a:p>
            <a:pPr algn="just"/>
            <a:r>
              <a:rPr lang="en-US" altLang="en-US" sz="1800">
                <a:solidFill>
                  <a:srgbClr val="FF0000"/>
                </a:solidFill>
                <a:latin typeface="Times New Roman" panose="02020603050405020304" pitchFamily="18" charset="0"/>
                <a:cs typeface="Times New Roman" panose="02020603050405020304" pitchFamily="18" charset="0"/>
              </a:rPr>
              <a:t>Norms for accountability</a:t>
            </a:r>
            <a:r>
              <a:rPr lang="en-US" altLang="en-US" sz="1800">
                <a:latin typeface="Times New Roman" panose="02020603050405020304" pitchFamily="18" charset="0"/>
                <a:cs typeface="Times New Roman" panose="02020603050405020304" pitchFamily="18" charset="0"/>
              </a:rPr>
              <a:t> will be laid down for good performance and disincentives for non-performance.</a:t>
            </a:r>
          </a:p>
          <a:p>
            <a:pPr algn="just"/>
            <a:r>
              <a:rPr lang="en-US" altLang="en-US" sz="1800">
                <a:solidFill>
                  <a:srgbClr val="FF0000"/>
                </a:solidFill>
                <a:latin typeface="Times New Roman" panose="02020603050405020304" pitchFamily="18" charset="0"/>
                <a:cs typeface="Times New Roman" panose="02020603050405020304" pitchFamily="18" charset="0"/>
              </a:rPr>
              <a:t>Teacher's association </a:t>
            </a:r>
            <a:r>
              <a:rPr lang="en-US" altLang="en-US" sz="1800">
                <a:latin typeface="Times New Roman" panose="02020603050405020304" pitchFamily="18" charset="0"/>
                <a:cs typeface="Times New Roman" panose="02020603050405020304" pitchFamily="18" charset="0"/>
              </a:rPr>
              <a:t>must play a significant role in upholding professional integrity, enhancing the dignity of the teachers and in curbing professional misconduct. National level association wuld prepare a </a:t>
            </a:r>
            <a:r>
              <a:rPr lang="en-US" altLang="en-US" sz="1800">
                <a:solidFill>
                  <a:srgbClr val="FF0000"/>
                </a:solidFill>
                <a:latin typeface="Times New Roman" panose="02020603050405020304" pitchFamily="18" charset="0"/>
                <a:cs typeface="Times New Roman" panose="02020603050405020304" pitchFamily="18" charset="0"/>
              </a:rPr>
              <a:t>code of professional ethics </a:t>
            </a:r>
            <a:r>
              <a:rPr lang="en-US" altLang="en-US" sz="1800">
                <a:latin typeface="Times New Roman" panose="02020603050405020304" pitchFamily="18" charset="0"/>
                <a:cs typeface="Times New Roman" panose="02020603050405020304" pitchFamily="18" charset="0"/>
              </a:rPr>
              <a:t>for teachers. </a:t>
            </a:r>
          </a:p>
          <a:p>
            <a:pPr marL="0" indent="0" algn="ctr">
              <a:buNone/>
            </a:pPr>
            <a:r>
              <a:rPr lang="en-US" altLang="en-US" sz="1800" b="1">
                <a:latin typeface="Times New Roman" panose="02020603050405020304" pitchFamily="18" charset="0"/>
                <a:cs typeface="Times New Roman" panose="02020603050405020304" pitchFamily="18" charset="0"/>
              </a:rPr>
              <a:t>Teacher Education</a:t>
            </a:r>
          </a:p>
          <a:p>
            <a:pPr algn="just"/>
            <a:r>
              <a:rPr lang="en-US" altLang="en-US" sz="1800">
                <a:latin typeface="Times New Roman" panose="02020603050405020304" pitchFamily="18" charset="0"/>
                <a:cs typeface="Times New Roman" panose="02020603050405020304" pitchFamily="18" charset="0"/>
              </a:rPr>
              <a:t>The system of teacher education will be </a:t>
            </a:r>
            <a:r>
              <a:rPr lang="en-US" altLang="en-US" sz="1800">
                <a:solidFill>
                  <a:srgbClr val="FF0000"/>
                </a:solidFill>
                <a:latin typeface="Times New Roman" panose="02020603050405020304" pitchFamily="18" charset="0"/>
                <a:cs typeface="Times New Roman" panose="02020603050405020304" pitchFamily="18" charset="0"/>
              </a:rPr>
              <a:t>overhauled.</a:t>
            </a:r>
          </a:p>
          <a:p>
            <a:pPr algn="just"/>
            <a:r>
              <a:rPr lang="en-US" altLang="en-US" sz="1800">
                <a:solidFill>
                  <a:schemeClr val="tx1"/>
                </a:solidFill>
                <a:latin typeface="Times New Roman" panose="02020603050405020304" pitchFamily="18" charset="0"/>
                <a:cs typeface="Times New Roman" panose="02020603050405020304" pitchFamily="18" charset="0"/>
              </a:rPr>
              <a:t>New programmes of teacher education will emphasise </a:t>
            </a:r>
            <a:r>
              <a:rPr lang="en-US" altLang="en-US" sz="1800">
                <a:solidFill>
                  <a:srgbClr val="FF0000"/>
                </a:solidFill>
                <a:latin typeface="Times New Roman" panose="02020603050405020304" pitchFamily="18" charset="0"/>
                <a:cs typeface="Times New Roman" panose="02020603050405020304" pitchFamily="18" charset="0"/>
              </a:rPr>
              <a:t>continuing education.</a:t>
            </a:r>
          </a:p>
          <a:p>
            <a:pPr algn="just"/>
            <a:r>
              <a:rPr lang="en-US" altLang="en-US" sz="1800">
                <a:solidFill>
                  <a:srgbClr val="FF0000"/>
                </a:solidFill>
                <a:latin typeface="Times New Roman" panose="02020603050405020304" pitchFamily="18" charset="0"/>
                <a:cs typeface="Times New Roman" panose="02020603050405020304" pitchFamily="18" charset="0"/>
              </a:rPr>
              <a:t>DIET's </a:t>
            </a:r>
            <a:r>
              <a:rPr lang="en-US" altLang="en-US" sz="1800">
                <a:solidFill>
                  <a:schemeClr val="tx1"/>
                </a:solidFill>
                <a:latin typeface="Times New Roman" panose="02020603050405020304" pitchFamily="18" charset="0"/>
                <a:cs typeface="Times New Roman" panose="02020603050405020304" pitchFamily="18" charset="0"/>
              </a:rPr>
              <a:t>will be established to organise in-service and pre-service courses for elementary school teachers and personnel working in non-formal and adult education.</a:t>
            </a:r>
          </a:p>
          <a:p>
            <a:pPr algn="just"/>
            <a:r>
              <a:rPr lang="en-US" altLang="en-US" sz="1800">
                <a:solidFill>
                  <a:srgbClr val="FF0000"/>
                </a:solidFill>
                <a:latin typeface="Times New Roman" panose="02020603050405020304" pitchFamily="18" charset="0"/>
                <a:cs typeface="Times New Roman" panose="02020603050405020304" pitchFamily="18" charset="0"/>
              </a:rPr>
              <a:t>NCTE </a:t>
            </a:r>
            <a:r>
              <a:rPr lang="en-US" altLang="en-US" sz="1800">
                <a:solidFill>
                  <a:schemeClr val="tx1"/>
                </a:solidFill>
                <a:latin typeface="Times New Roman" panose="02020603050405020304" pitchFamily="18" charset="0"/>
                <a:cs typeface="Times New Roman" panose="02020603050405020304" pitchFamily="18" charset="0"/>
              </a:rPr>
              <a:t>will be provided necessary resources and capability to </a:t>
            </a:r>
            <a:r>
              <a:rPr lang="en-US" altLang="en-US" sz="1800">
                <a:solidFill>
                  <a:srgbClr val="FF0000"/>
                </a:solidFill>
                <a:latin typeface="Times New Roman" panose="02020603050405020304" pitchFamily="18" charset="0"/>
                <a:cs typeface="Times New Roman" panose="02020603050405020304" pitchFamily="18" charset="0"/>
              </a:rPr>
              <a:t>accredit institutions </a:t>
            </a:r>
            <a:r>
              <a:rPr lang="en-US" altLang="en-US" sz="1800">
                <a:solidFill>
                  <a:schemeClr val="tx1"/>
                </a:solidFill>
                <a:latin typeface="Times New Roman" panose="02020603050405020304" pitchFamily="18" charset="0"/>
                <a:cs typeface="Times New Roman" panose="02020603050405020304" pitchFamily="18" charset="0"/>
              </a:rPr>
              <a:t>of teacher education and provide guidance regarding curricula and methods.</a:t>
            </a:r>
          </a:p>
          <a:p>
            <a:pPr algn="just"/>
            <a:r>
              <a:rPr lang="en-US" altLang="en-US" sz="1800">
                <a:solidFill>
                  <a:srgbClr val="FF0000"/>
                </a:solidFill>
                <a:latin typeface="Times New Roman" panose="02020603050405020304" pitchFamily="18" charset="0"/>
                <a:cs typeface="Times New Roman" panose="02020603050405020304" pitchFamily="18" charset="0"/>
              </a:rPr>
              <a:t>Networking arrangement</a:t>
            </a:r>
            <a:r>
              <a:rPr lang="en-US" altLang="en-US" sz="1800">
                <a:solidFill>
                  <a:schemeClr val="tx1"/>
                </a:solidFill>
                <a:latin typeface="Times New Roman" panose="02020603050405020304" pitchFamily="18" charset="0"/>
                <a:cs typeface="Times New Roman" panose="02020603050405020304" pitchFamily="18" charset="0"/>
              </a:rPr>
              <a:t>s between teacher education institutions and university departments of education.</a:t>
            </a:r>
            <a:endParaRPr lang="en-US" altLang="en-US" sz="1800">
              <a:solidFill>
                <a:srgbClr val="FF0000"/>
              </a:solidFill>
              <a:latin typeface="Times New Roman" panose="02020603050405020304" pitchFamily="18" charset="0"/>
              <a:cs typeface="Times New Roman" panose="02020603050405020304" pitchFamily="18" charset="0"/>
            </a:endParaRPr>
          </a:p>
          <a:p>
            <a:pPr algn="just"/>
            <a:endParaRPr lang="en-US" altLang="en-US" sz="18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92896"/>
            <a:ext cx="7772400" cy="1829761"/>
          </a:xfrm>
        </p:spPr>
        <p:txBody>
          <a:bodyPr>
            <a:noAutofit/>
          </a:bodyPr>
          <a:lstStyle/>
          <a:p>
            <a:pPr algn="ctr"/>
            <a:r>
              <a:rPr lang="en-US" sz="8000" b="1" dirty="0">
                <a:ln w="22225">
                  <a:solidFill>
                    <a:schemeClr val="accent2"/>
                  </a:solidFill>
                  <a:prstDash val="solid"/>
                </a:ln>
                <a:solidFill>
                  <a:srgbClr val="FF0000"/>
                </a:solidFill>
                <a:effectLst/>
                <a:latin typeface="Times New Roman" panose="02020603050405020304" pitchFamily="18" charset="0"/>
                <a:cs typeface="Times New Roman" panose="02020603050405020304" pitchFamily="18" charset="0"/>
              </a:rPr>
              <a:t>National Policy on Education (1986): Critical Analysis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 y="97790"/>
            <a:ext cx="8921750" cy="6659880"/>
          </a:xfrm>
        </p:spPr>
        <p:txBody>
          <a:bodyPr/>
          <a:lstStyle/>
          <a:p>
            <a:pPr marL="0" indent="0" algn="ctr">
              <a:buNone/>
            </a:pPr>
            <a:r>
              <a:rPr lang="en-US" altLang="en-US" sz="1800" b="1">
                <a:latin typeface="Times New Roman" panose="02020603050405020304" pitchFamily="18" charset="0"/>
                <a:cs typeface="Times New Roman" panose="02020603050405020304" pitchFamily="18" charset="0"/>
              </a:rPr>
              <a:t>The Management of Education </a:t>
            </a:r>
          </a:p>
          <a:p>
            <a:pPr algn="just"/>
            <a:r>
              <a:rPr lang="en-US" altLang="en-US" sz="1800">
                <a:latin typeface="Times New Roman" panose="02020603050405020304" pitchFamily="18" charset="0"/>
                <a:cs typeface="Times New Roman" panose="02020603050405020304" pitchFamily="18" charset="0"/>
              </a:rPr>
              <a:t>An overhaul of the system of management and planning of education. </a:t>
            </a:r>
          </a:p>
          <a:p>
            <a:pPr algn="just"/>
            <a:r>
              <a:rPr lang="en-US" altLang="en-US" sz="1800">
                <a:latin typeface="Times New Roman" panose="02020603050405020304" pitchFamily="18" charset="0"/>
                <a:cs typeface="Times New Roman" panose="02020603050405020304" pitchFamily="18" charset="0"/>
              </a:rPr>
              <a:t>Decentralisation and a creation of a spirit of autonomy for educational institutions.</a:t>
            </a:r>
          </a:p>
          <a:p>
            <a:pPr algn="just"/>
            <a:r>
              <a:rPr lang="en-US" altLang="en-US" sz="1800">
                <a:latin typeface="Times New Roman" panose="02020603050405020304" pitchFamily="18" charset="0"/>
                <a:cs typeface="Times New Roman" panose="02020603050405020304" pitchFamily="18" charset="0"/>
              </a:rPr>
              <a:t>Including more women in planning and management of education. </a:t>
            </a:r>
          </a:p>
          <a:p>
            <a:pPr algn="just"/>
            <a:r>
              <a:rPr lang="en-US" altLang="en-US" sz="1800" b="1">
                <a:latin typeface="Times New Roman" panose="02020603050405020304" pitchFamily="18" charset="0"/>
                <a:cs typeface="Times New Roman" panose="02020603050405020304" pitchFamily="18" charset="0"/>
              </a:rPr>
              <a:t>National Level: </a:t>
            </a:r>
            <a:r>
              <a:rPr lang="en-US" altLang="en-US" sz="1800">
                <a:latin typeface="Times New Roman" panose="02020603050405020304" pitchFamily="18" charset="0"/>
                <a:cs typeface="Times New Roman" panose="02020603050405020304" pitchFamily="18" charset="0"/>
              </a:rPr>
              <a:t>CABE will monitor the educational developement in the nation and suggest appropriate changes through appropriate committees and other mechanism. </a:t>
            </a:r>
          </a:p>
          <a:p>
            <a:pPr algn="just"/>
            <a:r>
              <a:rPr lang="en-US" altLang="en-US" sz="1800" b="1">
                <a:latin typeface="Times New Roman" panose="02020603050405020304" pitchFamily="18" charset="0"/>
                <a:cs typeface="Times New Roman" panose="02020603050405020304" pitchFamily="18" charset="0"/>
              </a:rPr>
              <a:t>Indian Education Services: </a:t>
            </a:r>
            <a:r>
              <a:rPr lang="en-US" altLang="en-US" sz="1800">
                <a:latin typeface="Times New Roman" panose="02020603050405020304" pitchFamily="18" charset="0"/>
                <a:cs typeface="Times New Roman" panose="02020603050405020304" pitchFamily="18" charset="0"/>
              </a:rPr>
              <a:t>IES will be established to entail a proper management structure in education and to bring a national perspective.</a:t>
            </a:r>
          </a:p>
          <a:p>
            <a:pPr algn="just"/>
            <a:r>
              <a:rPr lang="en-US" altLang="en-US" sz="1800" b="1">
                <a:latin typeface="Times New Roman" panose="02020603050405020304" pitchFamily="18" charset="0"/>
                <a:cs typeface="Times New Roman" panose="02020603050405020304" pitchFamily="18" charset="0"/>
              </a:rPr>
              <a:t>State Level: </a:t>
            </a:r>
            <a:r>
              <a:rPr lang="en-US" altLang="en-US" sz="1800">
                <a:latin typeface="Times New Roman" panose="02020603050405020304" pitchFamily="18" charset="0"/>
                <a:cs typeface="Times New Roman" panose="02020603050405020304" pitchFamily="18" charset="0"/>
              </a:rPr>
              <a:t>State Govt. may establish State Advisory Board of Education in consultation with CABE. Training of educational planners, administrators and heads of institutions.</a:t>
            </a:r>
          </a:p>
          <a:p>
            <a:pPr algn="just"/>
            <a:r>
              <a:rPr lang="en-US" altLang="en-US" sz="1800" b="1">
                <a:latin typeface="Times New Roman" panose="02020603050405020304" pitchFamily="18" charset="0"/>
                <a:cs typeface="Times New Roman" panose="02020603050405020304" pitchFamily="18" charset="0"/>
              </a:rPr>
              <a:t>District and Local Level: </a:t>
            </a:r>
            <a:r>
              <a:rPr lang="en-US" altLang="en-US" sz="1800">
                <a:latin typeface="Times New Roman" panose="02020603050405020304" pitchFamily="18" charset="0"/>
                <a:cs typeface="Times New Roman" panose="02020603050405020304" pitchFamily="18" charset="0"/>
              </a:rPr>
              <a:t>District Boards of Education will be created to manage education upto higher secondary level. Within a </a:t>
            </a:r>
            <a:r>
              <a:rPr lang="en-US" altLang="en-US" sz="1800">
                <a:solidFill>
                  <a:srgbClr val="FF0000"/>
                </a:solidFill>
                <a:latin typeface="Times New Roman" panose="02020603050405020304" pitchFamily="18" charset="0"/>
                <a:cs typeface="Times New Roman" panose="02020603050405020304" pitchFamily="18" charset="0"/>
              </a:rPr>
              <a:t>multi-level frmaework of educational development, Central, State, District and Local level agencies will participate in planning, coordination, monitoring and evaluation.</a:t>
            </a:r>
            <a:r>
              <a:rPr lang="en-US" altLang="en-US" sz="1800">
                <a:latin typeface="Times New Roman" panose="02020603050405020304" pitchFamily="18" charset="0"/>
                <a:cs typeface="Times New Roman" panose="02020603050405020304" pitchFamily="18" charset="0"/>
              </a:rPr>
              <a:t> (Decentralisation)</a:t>
            </a:r>
          </a:p>
          <a:p>
            <a:pPr algn="just"/>
            <a:r>
              <a:rPr lang="en-US" altLang="en-US" sz="1800">
                <a:solidFill>
                  <a:srgbClr val="FF0000"/>
                </a:solidFill>
                <a:latin typeface="Times New Roman" panose="02020603050405020304" pitchFamily="18" charset="0"/>
                <a:cs typeface="Times New Roman" panose="02020603050405020304" pitchFamily="18" charset="0"/>
              </a:rPr>
              <a:t>School Complexes</a:t>
            </a:r>
            <a:r>
              <a:rPr lang="en-US" altLang="en-US" sz="1800">
                <a:latin typeface="Times New Roman" panose="02020603050405020304" pitchFamily="18" charset="0"/>
                <a:cs typeface="Times New Roman" panose="02020603050405020304" pitchFamily="18" charset="0"/>
              </a:rPr>
              <a:t> will be promoted on a flexible pattern so as to serve as network of institutions and synergic allainces to encourage professionalism among teachers and take over inspection funtions in due course.  </a:t>
            </a:r>
          </a:p>
          <a:p>
            <a:pPr algn="just"/>
            <a:r>
              <a:rPr lang="en-US" altLang="en-US" sz="1800">
                <a:solidFill>
                  <a:srgbClr val="FF0000"/>
                </a:solidFill>
                <a:latin typeface="Times New Roman" panose="02020603050405020304" pitchFamily="18" charset="0"/>
                <a:cs typeface="Times New Roman" panose="02020603050405020304" pitchFamily="18" charset="0"/>
              </a:rPr>
              <a:t>Voluntary Agencies and Aided Institutions</a:t>
            </a:r>
            <a:r>
              <a:rPr lang="en-US" altLang="en-US" sz="1800">
                <a:latin typeface="Times New Roman" panose="02020603050405020304" pitchFamily="18" charset="0"/>
                <a:cs typeface="Times New Roman" panose="02020603050405020304" pitchFamily="18" charset="0"/>
              </a:rPr>
              <a:t>: Steps will be taken to </a:t>
            </a:r>
            <a:r>
              <a:rPr lang="en-US" altLang="en-US" sz="1800">
                <a:solidFill>
                  <a:srgbClr val="FF0000"/>
                </a:solidFill>
                <a:latin typeface="Times New Roman" panose="02020603050405020304" pitchFamily="18" charset="0"/>
                <a:cs typeface="Times New Roman" panose="02020603050405020304" pitchFamily="18" charset="0"/>
              </a:rPr>
              <a:t>prevent</a:t>
            </a:r>
            <a:r>
              <a:rPr lang="en-US" altLang="en-US" sz="1800">
                <a:latin typeface="Times New Roman" panose="02020603050405020304" pitchFamily="18" charset="0"/>
                <a:cs typeface="Times New Roman" panose="02020603050405020304" pitchFamily="18" charset="0"/>
              </a:rPr>
              <a:t> </a:t>
            </a:r>
            <a:r>
              <a:rPr lang="en-US" altLang="en-US" sz="1800">
                <a:solidFill>
                  <a:srgbClr val="FF0000"/>
                </a:solidFill>
                <a:latin typeface="Times New Roman" panose="02020603050405020304" pitchFamily="18" charset="0"/>
                <a:cs typeface="Times New Roman" panose="02020603050405020304" pitchFamily="18" charset="0"/>
              </a:rPr>
              <a:t>the establishment </a:t>
            </a:r>
            <a:r>
              <a:rPr lang="en-US" altLang="en-US" sz="1800">
                <a:latin typeface="Times New Roman" panose="02020603050405020304" pitchFamily="18" charset="0"/>
                <a:cs typeface="Times New Roman" panose="02020603050405020304" pitchFamily="18" charset="0"/>
              </a:rPr>
              <a:t>of institutions set up </a:t>
            </a:r>
            <a:r>
              <a:rPr lang="en-US" altLang="en-US" sz="1800">
                <a:solidFill>
                  <a:srgbClr val="FF0000"/>
                </a:solidFill>
                <a:latin typeface="Times New Roman" panose="02020603050405020304" pitchFamily="18" charset="0"/>
                <a:cs typeface="Times New Roman" panose="02020603050405020304" pitchFamily="18" charset="0"/>
              </a:rPr>
              <a:t>to commercialise education. </a:t>
            </a:r>
            <a:endParaRPr lang="en-US" altLang="en-US" sz="1800" b="1">
              <a:solidFill>
                <a:srgbClr val="FF0000"/>
              </a:solidFill>
              <a:latin typeface="Times New Roman" panose="02020603050405020304" pitchFamily="18" charset="0"/>
              <a:cs typeface="Times New Roman" panose="02020603050405020304" pitchFamily="18" charset="0"/>
            </a:endParaRPr>
          </a:p>
          <a:p>
            <a:pPr algn="just"/>
            <a:endParaRPr lang="en-US" altLang="en-US" sz="18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640" y="-1905"/>
            <a:ext cx="8229600" cy="582613"/>
          </a:xfrm>
        </p:spPr>
        <p:txBody>
          <a:bodyPr/>
          <a:lstStyle/>
          <a:p>
            <a:pPr algn="ctr"/>
            <a:r>
              <a:rPr lang="en-US" altLang="en-US" b="1">
                <a:latin typeface="Times New Roman" panose="02020603050405020304" pitchFamily="18" charset="0"/>
                <a:cs typeface="Times New Roman" panose="02020603050405020304" pitchFamily="18" charset="0"/>
              </a:rPr>
              <a:t>NPE 1986 as Modified in 1992</a:t>
            </a:r>
          </a:p>
        </p:txBody>
      </p:sp>
      <p:sp>
        <p:nvSpPr>
          <p:cNvPr id="3" name="Content Placeholder 2"/>
          <p:cNvSpPr>
            <a:spLocks noGrp="1"/>
          </p:cNvSpPr>
          <p:nvPr>
            <p:ph idx="1"/>
          </p:nvPr>
        </p:nvSpPr>
        <p:spPr>
          <a:xfrm>
            <a:off x="10160" y="501650"/>
            <a:ext cx="8947150" cy="6082030"/>
          </a:xfrm>
        </p:spPr>
        <p:txBody>
          <a:bodyPr/>
          <a:lstStyle/>
          <a:p>
            <a:pPr marL="514350" indent="-514350" algn="just">
              <a:buAutoNum type="arabicPeriod"/>
            </a:pPr>
            <a:r>
              <a:rPr lang="en-US" altLang="en-US" sz="1800" b="1">
                <a:latin typeface="Times New Roman" panose="02020603050405020304" pitchFamily="18" charset="0"/>
                <a:cs typeface="Times New Roman" panose="02020603050405020304" pitchFamily="18" charset="0"/>
              </a:rPr>
              <a:t>Education and Women's Equality: </a:t>
            </a:r>
            <a:r>
              <a:rPr lang="en-US" altLang="en-US" sz="1800">
                <a:latin typeface="Times New Roman" panose="02020603050405020304" pitchFamily="18" charset="0"/>
                <a:cs typeface="Times New Roman" panose="02020603050405020304" pitchFamily="18" charset="0"/>
              </a:rPr>
              <a:t>Referring to women's education, the NPE clearly states that education will 'play positive, interventionist role in the empowerment of women.... foster the development of new values through redesigned curricula, textbooks, the training and orientation of teachers, decision-makers and administrators ... '. The thrust of the policy lies in intervening within the education system, as is also evident from the policy parameters listed in the POA.  The POA as a whole does not reflect a holistic treatment of women's education in all its aspects. </a:t>
            </a:r>
          </a:p>
          <a:p>
            <a:pPr marL="514350" indent="-514350" algn="just">
              <a:buAutoNum type="arabicPeriod"/>
            </a:pPr>
            <a:r>
              <a:rPr lang="en-US" altLang="en-US" sz="1800">
                <a:latin typeface="Times New Roman" panose="02020603050405020304" pitchFamily="18" charset="0"/>
                <a:cs typeface="Times New Roman" panose="02020603050405020304" pitchFamily="18" charset="0"/>
              </a:rPr>
              <a:t> In the discussion that follows, the Committee reviews the NPE and POA in the context of women's education and makes recommendations with regards to the following dimensions :</a:t>
            </a:r>
          </a:p>
          <a:p>
            <a:pPr marL="0" indent="0" algn="just">
              <a:buNone/>
            </a:pPr>
            <a:r>
              <a:rPr lang="en-US" altLang="en-US" sz="1800">
                <a:latin typeface="Times New Roman" panose="02020603050405020304" pitchFamily="18" charset="0"/>
                <a:cs typeface="Times New Roman" panose="02020603050405020304" pitchFamily="18" charset="0"/>
              </a:rPr>
              <a:t>- Access to education and quality of learning,</a:t>
            </a:r>
          </a:p>
          <a:p>
            <a:pPr marL="0" indent="0" algn="just">
              <a:buNone/>
            </a:pPr>
            <a:r>
              <a:rPr lang="en-US" altLang="en-US" sz="1800">
                <a:latin typeface="Times New Roman" panose="02020603050405020304" pitchFamily="18" charset="0"/>
                <a:cs typeface="Times New Roman" panose="02020603050405020304" pitchFamily="18" charset="0"/>
              </a:rPr>
              <a:t>- Content of education and gender bias,</a:t>
            </a:r>
          </a:p>
          <a:p>
            <a:pPr marL="0" indent="0" algn="just">
              <a:buNone/>
            </a:pPr>
            <a:r>
              <a:rPr lang="en-US" altLang="en-US" sz="1800">
                <a:latin typeface="Times New Roman" panose="02020603050405020304" pitchFamily="18" charset="0"/>
                <a:cs typeface="Times New Roman" panose="02020603050405020304" pitchFamily="18" charset="0"/>
              </a:rPr>
              <a:t>- Vocational education,</a:t>
            </a:r>
          </a:p>
          <a:p>
            <a:pPr marL="0" indent="0" algn="just">
              <a:buNone/>
            </a:pPr>
            <a:r>
              <a:rPr lang="en-US" altLang="en-US" sz="1800">
                <a:latin typeface="Times New Roman" panose="02020603050405020304" pitchFamily="18" charset="0"/>
                <a:cs typeface="Times New Roman" panose="02020603050405020304" pitchFamily="18" charset="0"/>
              </a:rPr>
              <a:t>- Training of teachers and other educational personnel</a:t>
            </a:r>
          </a:p>
          <a:p>
            <a:pPr marL="0" indent="0" algn="just">
              <a:buNone/>
            </a:pPr>
            <a:r>
              <a:rPr lang="en-US" altLang="en-US" sz="1800">
                <a:latin typeface="Times New Roman" panose="02020603050405020304" pitchFamily="18" charset="0"/>
                <a:cs typeface="Times New Roman" panose="02020603050405020304" pitchFamily="18" charset="0"/>
              </a:rPr>
              <a:t>- Research and development of Women's Studies,</a:t>
            </a:r>
          </a:p>
          <a:p>
            <a:pPr marL="0" indent="0" algn="just">
              <a:buNone/>
            </a:pPr>
            <a:r>
              <a:rPr lang="en-US" altLang="en-US" sz="1800">
                <a:latin typeface="Times New Roman" panose="02020603050405020304" pitchFamily="18" charset="0"/>
                <a:cs typeface="Times New Roman" panose="02020603050405020304" pitchFamily="18" charset="0"/>
              </a:rPr>
              <a:t>- Representation of women in the educational hierarchy,</a:t>
            </a:r>
          </a:p>
          <a:p>
            <a:pPr marL="0" indent="0" algn="just">
              <a:buNone/>
            </a:pPr>
            <a:r>
              <a:rPr lang="en-US" altLang="en-US" sz="1800">
                <a:latin typeface="Times New Roman" panose="02020603050405020304" pitchFamily="18" charset="0"/>
                <a:cs typeface="Times New Roman" panose="02020603050405020304" pitchFamily="18" charset="0"/>
              </a:rPr>
              <a:t>- Empowerment of women,</a:t>
            </a:r>
          </a:p>
          <a:p>
            <a:pPr marL="0" indent="0" algn="just">
              <a:buNone/>
            </a:pPr>
            <a:r>
              <a:rPr lang="en-US" altLang="en-US" sz="1800">
                <a:latin typeface="Times New Roman" panose="02020603050405020304" pitchFamily="18" charset="0"/>
                <a:cs typeface="Times New Roman" panose="02020603050405020304" pitchFamily="18" charset="0"/>
              </a:rPr>
              <a:t>- Adult education,</a:t>
            </a:r>
          </a:p>
          <a:p>
            <a:pPr marL="0" indent="0" algn="just">
              <a:buNone/>
            </a:pPr>
            <a:r>
              <a:rPr lang="en-US" altLang="en-US" sz="1800">
                <a:latin typeface="Times New Roman" panose="02020603050405020304" pitchFamily="18" charset="0"/>
                <a:cs typeface="Times New Roman" panose="02020603050405020304" pitchFamily="18" charset="0"/>
              </a:rPr>
              <a:t>- Resources, and </a:t>
            </a:r>
          </a:p>
          <a:p>
            <a:pPr marL="0" indent="0" algn="just">
              <a:buNone/>
            </a:pPr>
            <a:r>
              <a:rPr lang="en-US" altLang="en-US" sz="1800">
                <a:latin typeface="Times New Roman" panose="02020603050405020304" pitchFamily="18" charset="0"/>
                <a:cs typeface="Times New Roman" panose="02020603050405020304" pitchFamily="18" charset="0"/>
              </a:rPr>
              <a:t>- Management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a:latin typeface="Times New Roman" panose="02020603050405020304" pitchFamily="18" charset="0"/>
                <a:cs typeface="Times New Roman" panose="02020603050405020304" pitchFamily="18" charset="0"/>
              </a:rPr>
              <a:t>Education for the Scheduled Castes, Scheduled Tribes and other</a:t>
            </a:r>
            <a:br>
              <a:rPr lang="en-US" sz="2000" b="1">
                <a:latin typeface="Times New Roman" panose="02020603050405020304" pitchFamily="18" charset="0"/>
                <a:cs typeface="Times New Roman" panose="02020603050405020304" pitchFamily="18" charset="0"/>
              </a:rPr>
            </a:br>
            <a:r>
              <a:rPr lang="en-US" sz="2000" b="1">
                <a:latin typeface="Times New Roman" panose="02020603050405020304" pitchFamily="18" charset="0"/>
                <a:cs typeface="Times New Roman" panose="02020603050405020304" pitchFamily="18" charset="0"/>
              </a:rPr>
              <a:t>educationally backward sections</a:t>
            </a:r>
          </a:p>
        </p:txBody>
      </p:sp>
      <p:sp>
        <p:nvSpPr>
          <p:cNvPr id="3" name="Content Placeholder 2"/>
          <p:cNvSpPr>
            <a:spLocks noGrp="1"/>
          </p:cNvSpPr>
          <p:nvPr>
            <p:ph idx="1"/>
          </p:nvPr>
        </p:nvSpPr>
        <p:spPr>
          <a:xfrm>
            <a:off x="55245" y="772795"/>
            <a:ext cx="8999220" cy="6010910"/>
          </a:xfrm>
        </p:spPr>
        <p:txBody>
          <a:bodyPr/>
          <a:lstStyle/>
          <a:p>
            <a:pPr algn="just"/>
            <a:r>
              <a:rPr lang="en-US" sz="1800">
                <a:solidFill>
                  <a:srgbClr val="FF0000"/>
                </a:solidFill>
                <a:latin typeface="Times New Roman" panose="02020603050405020304" pitchFamily="18" charset="0"/>
                <a:cs typeface="Times New Roman" panose="02020603050405020304" pitchFamily="18" charset="0"/>
              </a:rPr>
              <a:t>A series of studies should be instituted to investigate into the impact that the various incentive schemes implemented in different States </a:t>
            </a:r>
            <a:r>
              <a:rPr lang="en-US" sz="1800">
                <a:latin typeface="Times New Roman" panose="02020603050405020304" pitchFamily="18" charset="0"/>
                <a:cs typeface="Times New Roman" panose="02020603050405020304" pitchFamily="18" charset="0"/>
              </a:rPr>
              <a:t>have had on enrolment and retention of SC/ST children in the schools </a:t>
            </a:r>
            <a:r>
              <a:rPr lang="en-US" altLang="en-US" sz="1800">
                <a:latin typeface="Times New Roman" panose="02020603050405020304" pitchFamily="18" charset="0"/>
                <a:cs typeface="Times New Roman" panose="02020603050405020304" pitchFamily="18" charset="0"/>
              </a:rPr>
              <a:t>and </a:t>
            </a:r>
            <a:r>
              <a:rPr lang="en-US" altLang="en-US" sz="1800">
                <a:solidFill>
                  <a:srgbClr val="FF0000"/>
                </a:solidFill>
                <a:latin typeface="Times New Roman" panose="02020603050405020304" pitchFamily="18" charset="0"/>
                <a:cs typeface="Times New Roman" panose="02020603050405020304" pitchFamily="18" charset="0"/>
              </a:rPr>
              <a:t>Community profiles of educationally backward </a:t>
            </a:r>
            <a:r>
              <a:rPr lang="en-US" altLang="en-US" sz="1800">
                <a:latin typeface="Times New Roman" panose="02020603050405020304" pitchFamily="18" charset="0"/>
                <a:cs typeface="Times New Roman" panose="02020603050405020304" pitchFamily="18" charset="0"/>
              </a:rPr>
              <a:t>communities should also be prepared based on study of their current educational status.</a:t>
            </a:r>
          </a:p>
          <a:p>
            <a:pPr algn="just"/>
            <a:r>
              <a:rPr lang="en-US" altLang="en-US" sz="1800">
                <a:solidFill>
                  <a:srgbClr val="FF0000"/>
                </a:solidFill>
                <a:latin typeface="Times New Roman" panose="02020603050405020304" pitchFamily="18" charset="0"/>
                <a:cs typeface="Times New Roman" panose="02020603050405020304" pitchFamily="18" charset="0"/>
              </a:rPr>
              <a:t>Educational Complexes</a:t>
            </a:r>
            <a:r>
              <a:rPr lang="en-US" altLang="en-US" sz="1800">
                <a:latin typeface="Times New Roman" panose="02020603050405020304" pitchFamily="18" charset="0"/>
                <a:cs typeface="Times New Roman" panose="02020603050405020304" pitchFamily="18" charset="0"/>
              </a:rPr>
              <a:t> should organise a wide-ranging programme of specific themebased workshops/work camps, using the best available resource persons in the area. This programme should encourage school dropouts.</a:t>
            </a:r>
          </a:p>
          <a:p>
            <a:pPr algn="just"/>
            <a:r>
              <a:rPr lang="en-US" altLang="en-US" sz="1800">
                <a:latin typeface="Times New Roman" panose="02020603050405020304" pitchFamily="18" charset="0"/>
                <a:cs typeface="Times New Roman" panose="02020603050405020304" pitchFamily="18" charset="0"/>
              </a:rPr>
              <a:t>It should be ensured that in </a:t>
            </a:r>
            <a:r>
              <a:rPr lang="en-US" altLang="en-US" sz="1800">
                <a:solidFill>
                  <a:srgbClr val="FF0000"/>
                </a:solidFill>
                <a:latin typeface="Times New Roman" panose="02020603050405020304" pitchFamily="18" charset="0"/>
                <a:cs typeface="Times New Roman" panose="02020603050405020304" pitchFamily="18" charset="0"/>
              </a:rPr>
              <a:t>Government and Government aided schools teachers from SC/ST communities </a:t>
            </a:r>
            <a:r>
              <a:rPr lang="en-US" altLang="en-US" sz="1800">
                <a:latin typeface="Times New Roman" panose="02020603050405020304" pitchFamily="18" charset="0"/>
                <a:cs typeface="Times New Roman" panose="02020603050405020304" pitchFamily="18" charset="0"/>
              </a:rPr>
              <a:t>are, invariably in the order of </a:t>
            </a:r>
            <a:r>
              <a:rPr lang="en-US" altLang="en-US" sz="1800">
                <a:solidFill>
                  <a:srgbClr val="FF0000"/>
                </a:solidFill>
                <a:latin typeface="Times New Roman" panose="02020603050405020304" pitchFamily="18" charset="0"/>
                <a:cs typeface="Times New Roman" panose="02020603050405020304" pitchFamily="18" charset="0"/>
              </a:rPr>
              <a:t>15% and 7.5% </a:t>
            </a:r>
            <a:r>
              <a:rPr lang="en-US" altLang="en-US" sz="1800">
                <a:latin typeface="Times New Roman" panose="02020603050405020304" pitchFamily="18" charset="0"/>
                <a:cs typeface="Times New Roman" panose="02020603050405020304" pitchFamily="18" charset="0"/>
              </a:rPr>
              <a:t>respectively. Recruitment to reach these levels should also be closely monitored. </a:t>
            </a:r>
          </a:p>
          <a:p>
            <a:pPr algn="just"/>
            <a:r>
              <a:rPr lang="en-US" altLang="en-US" sz="1800">
                <a:latin typeface="Times New Roman" panose="02020603050405020304" pitchFamily="18" charset="0"/>
                <a:cs typeface="Times New Roman" panose="02020603050405020304" pitchFamily="18" charset="0"/>
              </a:rPr>
              <a:t>Open universities including the IGNOU should establish </a:t>
            </a:r>
            <a:r>
              <a:rPr lang="en-US" altLang="en-US" sz="1800">
                <a:solidFill>
                  <a:srgbClr val="FF0000"/>
                </a:solidFill>
                <a:latin typeface="Times New Roman" panose="02020603050405020304" pitchFamily="18" charset="0"/>
                <a:cs typeface="Times New Roman" panose="02020603050405020304" pitchFamily="18" charset="0"/>
              </a:rPr>
              <a:t>distance education programmes for imparting special coaching. </a:t>
            </a:r>
          </a:p>
          <a:p>
            <a:pPr algn="just"/>
            <a:r>
              <a:rPr lang="en-US" altLang="en-US" sz="1800">
                <a:latin typeface="Times New Roman" panose="02020603050405020304" pitchFamily="18" charset="0"/>
                <a:cs typeface="Times New Roman" panose="02020603050405020304" pitchFamily="18" charset="0"/>
              </a:rPr>
              <a:t>The whole system of education of the handicapped through this modality ultimately results in building up of</a:t>
            </a:r>
            <a:r>
              <a:rPr lang="en-US" altLang="en-US" sz="1800">
                <a:solidFill>
                  <a:srgbClr val="FF0000"/>
                </a:solidFill>
                <a:latin typeface="Times New Roman" panose="02020603050405020304" pitchFamily="18" charset="0"/>
                <a:cs typeface="Times New Roman" panose="02020603050405020304" pitchFamily="18" charset="0"/>
              </a:rPr>
              <a:t> comprehension, competency and creativity</a:t>
            </a:r>
            <a:r>
              <a:rPr lang="en-US" altLang="en-US" sz="1800">
                <a:latin typeface="Times New Roman" panose="02020603050405020304" pitchFamily="18" charset="0"/>
                <a:cs typeface="Times New Roman" panose="02020603050405020304" pitchFamily="18" charset="0"/>
              </a:rPr>
              <a:t>. Hence the nomenclature '</a:t>
            </a:r>
            <a:r>
              <a:rPr lang="en-US" altLang="en-US" sz="1800">
                <a:solidFill>
                  <a:srgbClr val="FF0000"/>
                </a:solidFill>
                <a:latin typeface="Times New Roman" panose="02020603050405020304" pitchFamily="18" charset="0"/>
                <a:cs typeface="Times New Roman" panose="02020603050405020304" pitchFamily="18" charset="0"/>
              </a:rPr>
              <a:t>Three C Model</a:t>
            </a:r>
            <a:r>
              <a:rPr lang="en-US" altLang="en-US" sz="1800">
                <a:latin typeface="Times New Roman" panose="02020603050405020304" pitchFamily="18" charset="0"/>
                <a:cs typeface="Times New Roman" panose="02020603050405020304" pitchFamily="18" charset="0"/>
              </a:rPr>
              <a:t>'. This model has been applied in Kerala since 1980 in about 50 centres for the education of the handicapped.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
            <a:ext cx="8229600" cy="382270"/>
          </a:xfrm>
        </p:spPr>
        <p:txBody>
          <a:bodyPr/>
          <a:lstStyle/>
          <a:p>
            <a:pPr algn="ctr"/>
            <a:r>
              <a:rPr lang="en-US" altLang="en-US" sz="2000" b="1">
                <a:latin typeface="Times New Roman" panose="02020603050405020304" pitchFamily="18" charset="0"/>
                <a:cs typeface="Times New Roman" panose="02020603050405020304" pitchFamily="18" charset="0"/>
              </a:rPr>
              <a:t>Common School System </a:t>
            </a:r>
          </a:p>
        </p:txBody>
      </p:sp>
      <p:sp>
        <p:nvSpPr>
          <p:cNvPr id="3" name="Content Placeholder 2"/>
          <p:cNvSpPr>
            <a:spLocks noGrp="1"/>
          </p:cNvSpPr>
          <p:nvPr>
            <p:ph idx="1"/>
          </p:nvPr>
        </p:nvSpPr>
        <p:spPr>
          <a:xfrm>
            <a:off x="55245" y="389890"/>
            <a:ext cx="8990330" cy="6385560"/>
          </a:xfrm>
        </p:spPr>
        <p:txBody>
          <a:bodyPr/>
          <a:lstStyle/>
          <a:p>
            <a:pPr algn="just"/>
            <a:r>
              <a:rPr lang="en-US" sz="1800">
                <a:latin typeface="Times New Roman" panose="02020603050405020304" pitchFamily="18" charset="0"/>
                <a:cs typeface="Times New Roman" panose="02020603050405020304" pitchFamily="18" charset="0"/>
              </a:rPr>
              <a:t>The </a:t>
            </a:r>
            <a:r>
              <a:rPr lang="en-US" sz="1800">
                <a:solidFill>
                  <a:srgbClr val="FF0000"/>
                </a:solidFill>
                <a:latin typeface="Times New Roman" panose="02020603050405020304" pitchFamily="18" charset="0"/>
                <a:cs typeface="Times New Roman" panose="02020603050405020304" pitchFamily="18" charset="0"/>
              </a:rPr>
              <a:t>POA does not spell out any modalities or action programme for bringing the Common School System into existence </a:t>
            </a:r>
            <a:r>
              <a:rPr lang="en-US" altLang="en-US" sz="1800">
                <a:latin typeface="Times New Roman" panose="02020603050405020304" pitchFamily="18" charset="0"/>
                <a:cs typeface="Times New Roman" panose="02020603050405020304" pitchFamily="18" charset="0"/>
              </a:rPr>
              <a:t>inspite of having its continous reminder in Education Commission and NPE 1968.</a:t>
            </a:r>
          </a:p>
          <a:p>
            <a:pPr algn="just"/>
            <a:r>
              <a:rPr lang="en-US" altLang="en-US" sz="1800">
                <a:solidFill>
                  <a:srgbClr val="FF0000"/>
                </a:solidFill>
                <a:latin typeface="Times New Roman" panose="02020603050405020304" pitchFamily="18" charset="0"/>
                <a:cs typeface="Times New Roman" panose="02020603050405020304" pitchFamily="18" charset="0"/>
              </a:rPr>
              <a:t>Phased implementation</a:t>
            </a:r>
            <a:r>
              <a:rPr lang="en-US" altLang="en-US" sz="1800">
                <a:latin typeface="Times New Roman" panose="02020603050405020304" pitchFamily="18" charset="0"/>
                <a:cs typeface="Times New Roman" panose="02020603050405020304" pitchFamily="18" charset="0"/>
              </a:rPr>
              <a:t> of the Common School System within a ten year time frame; and essential minimum legislation, :particularly to dispense with early selection process, tuition fee, capitation fee etc.</a:t>
            </a:r>
          </a:p>
          <a:p>
            <a:pPr algn="just"/>
            <a:r>
              <a:rPr lang="en-US" altLang="en-US" sz="1800">
                <a:latin typeface="Times New Roman" panose="02020603050405020304" pitchFamily="18" charset="0"/>
                <a:cs typeface="Times New Roman" panose="02020603050405020304" pitchFamily="18" charset="0"/>
              </a:rPr>
              <a:t>Exploring ways of </a:t>
            </a:r>
            <a:r>
              <a:rPr lang="en-US" altLang="en-US" sz="1800">
                <a:solidFill>
                  <a:srgbClr val="FF0000"/>
                </a:solidFill>
                <a:latin typeface="Times New Roman" panose="02020603050405020304" pitchFamily="18" charset="0"/>
                <a:cs typeface="Times New Roman" panose="02020603050405020304" pitchFamily="18" charset="0"/>
              </a:rPr>
              <a:t>including the expensive private schools into the Common School System</a:t>
            </a:r>
            <a:r>
              <a:rPr lang="en-US" altLang="en-US" sz="1800">
                <a:latin typeface="Times New Roman" panose="02020603050405020304" pitchFamily="18" charset="0"/>
                <a:cs typeface="Times New Roman" panose="02020603050405020304" pitchFamily="18" charset="0"/>
              </a:rPr>
              <a:t> through a combination of incentives, disincentives and legislation. </a:t>
            </a:r>
          </a:p>
          <a:p>
            <a:pPr algn="just"/>
            <a:r>
              <a:rPr lang="en-US" altLang="en-US" sz="1800" b="1">
                <a:latin typeface="Times New Roman" panose="02020603050405020304" pitchFamily="18" charset="0"/>
                <a:cs typeface="Times New Roman" panose="02020603050405020304" pitchFamily="18" charset="0"/>
              </a:rPr>
              <a:t>Pace Setting Schools: Navodaya Vidyalayas</a:t>
            </a:r>
          </a:p>
          <a:p>
            <a:pPr algn="just"/>
            <a:r>
              <a:rPr lang="en-US" altLang="en-US" sz="1800" b="1">
                <a:latin typeface="Times New Roman" panose="02020603050405020304" pitchFamily="18" charset="0"/>
                <a:cs typeface="Times New Roman" panose="02020603050405020304" pitchFamily="18" charset="0"/>
              </a:rPr>
              <a:t>ECCE: </a:t>
            </a:r>
            <a:r>
              <a:rPr lang="en-US" altLang="en-US" sz="1800">
                <a:latin typeface="Times New Roman" panose="02020603050405020304" pitchFamily="18" charset="0"/>
                <a:cs typeface="Times New Roman" panose="02020603050405020304" pitchFamily="18" charset="0"/>
              </a:rPr>
              <a:t>In order to broaden access and improve quality, </a:t>
            </a:r>
            <a:r>
              <a:rPr lang="en-US" altLang="en-US" sz="1800">
                <a:solidFill>
                  <a:srgbClr val="FF0000"/>
                </a:solidFill>
                <a:latin typeface="Times New Roman" panose="02020603050405020304" pitchFamily="18" charset="0"/>
                <a:cs typeface="Times New Roman" panose="02020603050405020304" pitchFamily="18" charset="0"/>
              </a:rPr>
              <a:t>ICDS (a monolithic model under Centrally Sponsored Scheme)</a:t>
            </a:r>
            <a:r>
              <a:rPr lang="en-US" altLang="en-US" sz="1800">
                <a:latin typeface="Times New Roman" panose="02020603050405020304" pitchFamily="18" charset="0"/>
                <a:cs typeface="Times New Roman" panose="02020603050405020304" pitchFamily="18" charset="0"/>
              </a:rPr>
              <a:t>should move in the direction of becoming a participatory network of </a:t>
            </a:r>
            <a:r>
              <a:rPr lang="en-US" altLang="en-US" sz="1800">
                <a:solidFill>
                  <a:srgbClr val="FF0000"/>
                </a:solidFill>
                <a:latin typeface="Times New Roman" panose="02020603050405020304" pitchFamily="18" charset="0"/>
                <a:cs typeface="Times New Roman" panose="02020603050405020304" pitchFamily="18" charset="0"/>
              </a:rPr>
              <a:t>decentralised ECCE centres managed by local groups, preferably poor women's groups, under the umbrella of Panchayati Raj institutions</a:t>
            </a:r>
            <a:r>
              <a:rPr lang="en-US" altLang="en-US" sz="1800">
                <a:latin typeface="Times New Roman" panose="02020603050405020304" pitchFamily="18" charset="0"/>
                <a:cs typeface="Times New Roman" panose="02020603050405020304" pitchFamily="18" charset="0"/>
              </a:rPr>
              <a:t>, with the Government providing support through essential funding (may be, on a per child basis), training, monitoring and guidance. </a:t>
            </a:r>
          </a:p>
          <a:p>
            <a:pPr algn="just"/>
            <a:r>
              <a:rPr lang="en-US" altLang="en-US" sz="1800" b="1">
                <a:latin typeface="Times New Roman" panose="02020603050405020304" pitchFamily="18" charset="0"/>
                <a:cs typeface="Times New Roman" panose="02020603050405020304" pitchFamily="18" charset="0"/>
              </a:rPr>
              <a:t>UEE: Operation Blackboard; </a:t>
            </a:r>
            <a:r>
              <a:rPr lang="en-US" altLang="en-US" sz="1800">
                <a:latin typeface="Times New Roman" panose="02020603050405020304" pitchFamily="18" charset="0"/>
                <a:cs typeface="Times New Roman" panose="02020603050405020304" pitchFamily="18" charset="0"/>
              </a:rPr>
              <a:t> Operation Blackboard must be given the status of one of the priority strategies for UEE, but, at the same time, it should be ensured that investment is made only on those items whose need has been established by the teachers and other related persons on the basis of micro-planning and class room requirements.  For posting women teachers in the villages, it would be best to select them locally, wherever possible, or else make provision for their accommodation, security and other support services. </a:t>
            </a:r>
          </a:p>
          <a:p>
            <a:pPr algn="just"/>
            <a:endParaRPr lang="en-US" altLang="en-US" sz="180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7475"/>
            <a:ext cx="8857615" cy="6647815"/>
          </a:xfrm>
        </p:spPr>
        <p:txBody>
          <a:bodyPr/>
          <a:lstStyle/>
          <a:p>
            <a:pPr algn="just"/>
            <a:r>
              <a:rPr lang="en-US" sz="1800">
                <a:latin typeface="Times New Roman" panose="02020603050405020304" pitchFamily="18" charset="0"/>
                <a:cs typeface="Times New Roman" panose="02020603050405020304" pitchFamily="18" charset="0"/>
              </a:rPr>
              <a:t>Authorise the school Head Master/Head Mistress to </a:t>
            </a:r>
            <a:r>
              <a:rPr lang="en-US" sz="1800">
                <a:solidFill>
                  <a:srgbClr val="FF0000"/>
                </a:solidFill>
                <a:latin typeface="Times New Roman" panose="02020603050405020304" pitchFamily="18" charset="0"/>
                <a:cs typeface="Times New Roman" panose="02020603050405020304" pitchFamily="18" charset="0"/>
              </a:rPr>
              <a:t>recruit 'Para-teachers' (Shiksha Karmis)</a:t>
            </a:r>
            <a:r>
              <a:rPr lang="en-US" sz="1800">
                <a:latin typeface="Times New Roman" panose="02020603050405020304" pitchFamily="18" charset="0"/>
                <a:cs typeface="Times New Roman" panose="02020603050405020304" pitchFamily="18" charset="0"/>
              </a:rPr>
              <a:t> for reaching out either to unserved habitations or to those children who can not attend the school in the day hours. </a:t>
            </a:r>
          </a:p>
          <a:p>
            <a:pPr algn="just"/>
            <a:r>
              <a:rPr lang="en-US" sz="1800">
                <a:latin typeface="Times New Roman" panose="02020603050405020304" pitchFamily="18" charset="0"/>
                <a:cs typeface="Times New Roman" panose="02020603050405020304" pitchFamily="18" charset="0"/>
              </a:rPr>
              <a:t>In order to monitor progress towards UEE, it is essential that we </a:t>
            </a:r>
            <a:r>
              <a:rPr lang="en-US" sz="1800">
                <a:solidFill>
                  <a:srgbClr val="FF0000"/>
                </a:solidFill>
                <a:latin typeface="Times New Roman" panose="02020603050405020304" pitchFamily="18" charset="0"/>
                <a:cs typeface="Times New Roman" panose="02020603050405020304" pitchFamily="18" charset="0"/>
              </a:rPr>
              <a:t>move beyond the stage of enrolment and retention.</a:t>
            </a:r>
            <a:r>
              <a:rPr lang="en-US" sz="1800">
                <a:latin typeface="Times New Roman" panose="02020603050405020304" pitchFamily="18" charset="0"/>
                <a:cs typeface="Times New Roman" panose="02020603050405020304" pitchFamily="18" charset="0"/>
              </a:rPr>
              <a:t> Data must be gathered on actual attendance in class rooms, </a:t>
            </a:r>
            <a:r>
              <a:rPr lang="en-US" sz="1800">
                <a:solidFill>
                  <a:srgbClr val="FF0000"/>
                </a:solidFill>
                <a:latin typeface="Times New Roman" panose="02020603050405020304" pitchFamily="18" charset="0"/>
                <a:cs typeface="Times New Roman" panose="02020603050405020304" pitchFamily="18" charset="0"/>
              </a:rPr>
              <a:t>attainment in learning and</a:t>
            </a:r>
            <a:r>
              <a:rPr lang="en-US" sz="1800">
                <a:latin typeface="Times New Roman" panose="02020603050405020304" pitchFamily="18" charset="0"/>
                <a:cs typeface="Times New Roman" panose="02020603050405020304" pitchFamily="18" charset="0"/>
              </a:rPr>
              <a:t> equally, if not more importantly, on </a:t>
            </a:r>
            <a:r>
              <a:rPr lang="en-US" sz="1800">
                <a:solidFill>
                  <a:srgbClr val="FF0000"/>
                </a:solidFill>
                <a:latin typeface="Times New Roman" panose="02020603050405020304" pitchFamily="18" charset="0"/>
                <a:cs typeface="Times New Roman" panose="02020603050405020304" pitchFamily="18" charset="0"/>
              </a:rPr>
              <a:t>aptitude towards productive work and attitude towards society</a:t>
            </a:r>
            <a:r>
              <a:rPr lang="en-US" sz="1800">
                <a:latin typeface="Times New Roman" panose="02020603050405020304" pitchFamily="18" charset="0"/>
                <a:cs typeface="Times New Roman" panose="02020603050405020304" pitchFamily="18" charset="0"/>
              </a:rPr>
              <a:t>. it is only by perceiving UEE in terms of such attributes of education that the whole exercise would acquire a social significance. </a:t>
            </a:r>
          </a:p>
          <a:p>
            <a:pPr algn="just"/>
            <a:r>
              <a:rPr lang="en-US" altLang="en-US" sz="1800" b="1">
                <a:latin typeface="Times New Roman" panose="02020603050405020304" pitchFamily="18" charset="0"/>
                <a:cs typeface="Times New Roman" panose="02020603050405020304" pitchFamily="18" charset="0"/>
              </a:rPr>
              <a:t>Vocational Education: Work Experience/Socially Useful Productive Work</a:t>
            </a:r>
            <a:r>
              <a:rPr lang="en-US" altLang="en-US" sz="1800">
                <a:latin typeface="Times New Roman" panose="02020603050405020304" pitchFamily="18" charset="0"/>
                <a:cs typeface="Times New Roman" panose="02020603050405020304" pitchFamily="18" charset="0"/>
              </a:rPr>
              <a:t> should be integrally linked with various subjects both at the level of content and pedagogy. </a:t>
            </a:r>
          </a:p>
          <a:p>
            <a:pPr algn="just"/>
            <a:r>
              <a:rPr lang="en-US" altLang="en-US" sz="1800">
                <a:latin typeface="Times New Roman" panose="02020603050405020304" pitchFamily="18" charset="0"/>
                <a:cs typeface="Times New Roman" panose="02020603050405020304" pitchFamily="18" charset="0"/>
              </a:rPr>
              <a:t>In order that the process of vocational education is enriched by a meaningful combination of teaching of theory and practice and effective linkages are established with the 'world of work', </a:t>
            </a:r>
            <a:r>
              <a:rPr lang="en-US" altLang="en-US" sz="1800">
                <a:solidFill>
                  <a:srgbClr val="FF0000"/>
                </a:solidFill>
                <a:latin typeface="Times New Roman" panose="02020603050405020304" pitchFamily="18" charset="0"/>
                <a:cs typeface="Times New Roman" panose="02020603050405020304" pitchFamily="18" charset="0"/>
              </a:rPr>
              <a:t>work benches' and practice schools' </a:t>
            </a:r>
            <a:r>
              <a:rPr lang="en-US" altLang="en-US" sz="1800">
                <a:latin typeface="Times New Roman" panose="02020603050405020304" pitchFamily="18" charset="0"/>
                <a:cs typeface="Times New Roman" panose="02020603050405020304" pitchFamily="18" charset="0"/>
              </a:rPr>
              <a:t>may be identified, accredited and involved.</a:t>
            </a:r>
          </a:p>
          <a:p>
            <a:pPr algn="just"/>
            <a:r>
              <a:rPr lang="en-US" altLang="en-US" sz="1800">
                <a:latin typeface="Times New Roman" panose="02020603050405020304" pitchFamily="18" charset="0"/>
                <a:cs typeface="Times New Roman" panose="02020603050405020304" pitchFamily="18" charset="0"/>
              </a:rPr>
              <a:t>Higher Education: Government of India should themselves set an example by not establishing more Central Universities without genuine justification for the same.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22225" y="-12065"/>
            <a:ext cx="9187815" cy="7293610"/>
          </a:xfrm>
          <a:prstGeom prst="rect">
            <a:avLst/>
          </a:prstGeom>
          <a:noFill/>
        </p:spPr>
        <p:txBody>
          <a:bodyPr wrap="square" rtlCol="0" anchor="t">
            <a:spAutoFit/>
          </a:bodyPr>
          <a:lstStyle/>
          <a:p>
            <a:pPr algn="ctr"/>
            <a:r>
              <a:rPr lang="en-US" altLang="en-US" b="1">
                <a:latin typeface="Times New Roman" panose="02020603050405020304" pitchFamily="18" charset="0"/>
                <a:cs typeface="Times New Roman" panose="02020603050405020304" pitchFamily="18" charset="0"/>
                <a:sym typeface="+mn-ea"/>
              </a:rPr>
              <a:t>CRITICAL ANALYSIS</a:t>
            </a:r>
          </a:p>
          <a:p>
            <a:pPr algn="just"/>
            <a:r>
              <a:rPr lang="en-US" altLang="en-US">
                <a:latin typeface="Times New Roman" panose="02020603050405020304" pitchFamily="18" charset="0"/>
                <a:cs typeface="Times New Roman" panose="02020603050405020304" pitchFamily="18" charset="0"/>
              </a:rPr>
              <a:t>It is pertinent  to examine the basic characteristics of </a:t>
            </a:r>
            <a:r>
              <a:rPr lang="en-US" altLang="en-US">
                <a:solidFill>
                  <a:srgbClr val="FF0000"/>
                </a:solidFill>
                <a:latin typeface="Times New Roman" panose="02020603050405020304" pitchFamily="18" charset="0"/>
                <a:cs typeface="Times New Roman" panose="02020603050405020304" pitchFamily="18" charset="0"/>
              </a:rPr>
              <a:t>Educational Dualism</a:t>
            </a:r>
            <a:r>
              <a:rPr lang="en-US" altLang="en-US">
                <a:latin typeface="Times New Roman" panose="02020603050405020304" pitchFamily="18" charset="0"/>
                <a:cs typeface="Times New Roman" panose="02020603050405020304" pitchFamily="18" charset="0"/>
              </a:rPr>
              <a:t> in our country:</a:t>
            </a:r>
          </a:p>
          <a:p>
            <a:pPr algn="just"/>
            <a:endParaRPr lang="en-US" altLang="en-US">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altLang="en-US" b="1">
                <a:latin typeface="Times New Roman" panose="02020603050405020304" pitchFamily="18" charset="0"/>
                <a:cs typeface="Times New Roman" panose="02020603050405020304" pitchFamily="18" charset="0"/>
              </a:rPr>
              <a:t>UEE vs National Literacy Mission: </a:t>
            </a:r>
            <a:r>
              <a:rPr lang="en-US" altLang="en-US">
                <a:latin typeface="Times New Roman" panose="02020603050405020304" pitchFamily="18" charset="0"/>
                <a:cs typeface="Times New Roman" panose="02020603050405020304" pitchFamily="18" charset="0"/>
              </a:rPr>
              <a:t>The literacy programme is an example of how attention has been diverted (changed) from the central issue of universalization of elementary education (UEE). The literacy programme is akin to `</a:t>
            </a:r>
            <a:r>
              <a:rPr lang="en-US" altLang="en-US">
                <a:solidFill>
                  <a:srgbClr val="FF0000"/>
                </a:solidFill>
                <a:latin typeface="Times New Roman" panose="02020603050405020304" pitchFamily="18" charset="0"/>
                <a:cs typeface="Times New Roman" panose="02020603050405020304" pitchFamily="18" charset="0"/>
              </a:rPr>
              <a:t>mopping the floor while the tap is on</a:t>
            </a:r>
            <a:r>
              <a:rPr lang="en-US" altLang="en-US">
                <a:latin typeface="Times New Roman" panose="02020603050405020304" pitchFamily="18" charset="0"/>
                <a:cs typeface="Times New Roman" panose="02020603050405020304" pitchFamily="18" charset="0"/>
              </a:rPr>
              <a:t>' as it seems to be waiting for half of the children in the age group of 6 to 14, who are out-of-school, to become adult illiterates in the 15-35 age group (the official group for literacy mission), so that the literacy programme can be thrust upon them. </a:t>
            </a:r>
          </a:p>
          <a:p>
            <a:pPr indent="0" algn="just">
              <a:buFont typeface="Arial" panose="020B0604020202020204" pitchFamily="34" charset="0"/>
              <a:buNone/>
            </a:pPr>
            <a:endParaRPr lang="en-US" altLang="en-US">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altLang="en-US" b="1">
                <a:latin typeface="Times New Roman" panose="02020603050405020304" pitchFamily="18" charset="0"/>
                <a:cs typeface="Times New Roman" panose="02020603050405020304" pitchFamily="18" charset="0"/>
              </a:rPr>
              <a:t>Education for Women's Equality- Erosion of women's education policy:- </a:t>
            </a:r>
            <a:r>
              <a:rPr lang="en-US" altLang="en-US">
                <a:latin typeface="Times New Roman" panose="02020603050405020304" pitchFamily="18" charset="0"/>
                <a:cs typeface="Times New Roman" panose="02020603050405020304" pitchFamily="18" charset="0"/>
              </a:rPr>
              <a:t>The 1986 policy clearly states, </a:t>
            </a:r>
            <a:r>
              <a:rPr lang="en-US" altLang="en-US">
                <a:solidFill>
                  <a:srgbClr val="FF0000"/>
                </a:solidFill>
                <a:latin typeface="Times New Roman" panose="02020603050405020304" pitchFamily="18" charset="0"/>
                <a:cs typeface="Times New Roman" panose="02020603050405020304" pitchFamily="18" charset="0"/>
              </a:rPr>
              <a:t>"education will be used as an agent of basic change in the status of women</a:t>
            </a:r>
            <a:r>
              <a:rPr lang="en-US" altLang="en-US">
                <a:latin typeface="Times New Roman" panose="02020603050405020304" pitchFamily="18" charset="0"/>
                <a:cs typeface="Times New Roman" panose="02020603050405020304" pitchFamily="18" charset="0"/>
              </a:rPr>
              <a:t>" in order to </a:t>
            </a:r>
            <a:r>
              <a:rPr lang="en-US" altLang="en-US">
                <a:solidFill>
                  <a:srgbClr val="FF0000"/>
                </a:solidFill>
                <a:latin typeface="Times New Roman" panose="02020603050405020304" pitchFamily="18" charset="0"/>
                <a:cs typeface="Times New Roman" panose="02020603050405020304" pitchFamily="18" charset="0"/>
              </a:rPr>
              <a:t>"neutralize the accumulated distortions of the past".</a:t>
            </a:r>
            <a:r>
              <a:rPr lang="en-US" altLang="en-US">
                <a:solidFill>
                  <a:schemeClr val="tx1"/>
                </a:solidFill>
                <a:latin typeface="Times New Roman" panose="02020603050405020304" pitchFamily="18" charset="0"/>
                <a:cs typeface="Times New Roman" panose="02020603050405020304" pitchFamily="18" charset="0"/>
              </a:rPr>
              <a:t> The only programme that was designed to reflect this policy insight was the Mahila Samakhya. But, the programme remained marginal throughout the 1990s. For every Rs.100 allocated for elementary education in the Union Budget, hardly 25 paise was given to it. In due course of time, even this miniscule programme lost its basic direction. After the Jomtien-Dakar Framework and World BAnk sponsored DPEP adopted MAhila Samakhya, it bacme merely a girl child enrolment programme. </a:t>
            </a:r>
          </a:p>
          <a:p>
            <a:pPr indent="0" algn="just">
              <a:buFont typeface="Arial" panose="020B0604020202020204" pitchFamily="34" charset="0"/>
              <a:buNone/>
            </a:pPr>
            <a:endParaRPr lang="en-US" altLang="en-US">
              <a:solidFill>
                <a:schemeClr val="tx1"/>
              </a:solidFill>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altLang="en-US" b="1">
                <a:solidFill>
                  <a:schemeClr val="tx1"/>
                </a:solidFill>
                <a:latin typeface="Times New Roman" panose="02020603050405020304" pitchFamily="18" charset="0"/>
                <a:cs typeface="Times New Roman" panose="02020603050405020304" pitchFamily="18" charset="0"/>
              </a:rPr>
              <a:t>Common School System to Parallel streams of education: </a:t>
            </a:r>
            <a:r>
              <a:rPr lang="en-US" altLang="en-US">
                <a:solidFill>
                  <a:schemeClr val="tx1"/>
                </a:solidFill>
                <a:latin typeface="Times New Roman" panose="02020603050405020304" pitchFamily="18" charset="0"/>
                <a:cs typeface="Times New Roman" panose="02020603050405020304" pitchFamily="18" charset="0"/>
              </a:rPr>
              <a:t>The Common School System was accepted in the first NPE 1968 in ordert to '</a:t>
            </a:r>
            <a:r>
              <a:rPr lang="en-US" altLang="en-US">
                <a:solidFill>
                  <a:srgbClr val="FF0000"/>
                </a:solidFill>
                <a:latin typeface="Times New Roman" panose="02020603050405020304" pitchFamily="18" charset="0"/>
                <a:cs typeface="Times New Roman" panose="02020603050405020304" pitchFamily="18" charset="0"/>
              </a:rPr>
              <a:t>equalise educational opportunity</a:t>
            </a:r>
            <a:r>
              <a:rPr lang="en-US" altLang="en-US">
                <a:solidFill>
                  <a:schemeClr val="tx1"/>
                </a:solidFill>
                <a:latin typeface="Times New Roman" panose="02020603050405020304" pitchFamily="18" charset="0"/>
                <a:cs typeface="Times New Roman" panose="02020603050405020304" pitchFamily="18" charset="0"/>
              </a:rPr>
              <a:t>' for all children  and to promote </a:t>
            </a:r>
            <a:r>
              <a:rPr lang="en-US" altLang="en-US">
                <a:solidFill>
                  <a:srgbClr val="FF0000"/>
                </a:solidFill>
                <a:latin typeface="Times New Roman" panose="02020603050405020304" pitchFamily="18" charset="0"/>
                <a:cs typeface="Times New Roman" panose="02020603050405020304" pitchFamily="18" charset="0"/>
              </a:rPr>
              <a:t>'social cohesion and national integration'</a:t>
            </a:r>
            <a:r>
              <a:rPr lang="en-US" altLang="en-US">
                <a:solidFill>
                  <a:schemeClr val="tx1"/>
                </a:solidFill>
                <a:latin typeface="Times New Roman" panose="02020603050405020304" pitchFamily="18" charset="0"/>
                <a:cs typeface="Times New Roman" panose="02020603050405020304" pitchFamily="18" charset="0"/>
              </a:rPr>
              <a:t>. In this sense, the policy imperative of non-formal education amounted to violating not only the Constitution and the NPE (1968), but also the NPE (1986) itself.</a:t>
            </a:r>
          </a:p>
          <a:p>
            <a:pPr marL="285750" indent="-285750" algn="just">
              <a:buFont typeface="Arial" panose="020B0604020202020204" pitchFamily="34" charset="0"/>
              <a:buChar char="•"/>
            </a:pPr>
            <a:endParaRPr lang="en-US" altLang="en-US">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rot="10800000" flipV="1">
            <a:off x="125730" y="140335"/>
            <a:ext cx="8909685" cy="7016115"/>
          </a:xfrm>
          <a:prstGeom prst="rect">
            <a:avLst/>
          </a:prstGeom>
          <a:noFill/>
        </p:spPr>
        <p:txBody>
          <a:bodyPr wrap="square" rtlCol="0" anchor="t">
            <a:spAutoFit/>
          </a:bodyPr>
          <a:lstStyle/>
          <a:p>
            <a:pPr marL="285750" indent="-285750" algn="just">
              <a:buFont typeface="Arial" panose="020B0604020202020204" pitchFamily="34" charset="0"/>
              <a:buChar char="•"/>
            </a:pPr>
            <a:r>
              <a:rPr lang="en-US" altLang="en-US" b="1">
                <a:latin typeface="Times New Roman" panose="02020603050405020304" pitchFamily="18" charset="0"/>
                <a:cs typeface="Times New Roman" panose="02020603050405020304" pitchFamily="18" charset="0"/>
                <a:sym typeface="+mn-ea"/>
              </a:rPr>
              <a:t>Non-Formal Education: </a:t>
            </a:r>
            <a:r>
              <a:rPr lang="en-US" altLang="en-US">
                <a:latin typeface="Times New Roman" panose="02020603050405020304" pitchFamily="18" charset="0"/>
                <a:cs typeface="Times New Roman" panose="02020603050405020304" pitchFamily="18" charset="0"/>
                <a:sym typeface="+mn-ea"/>
              </a:rPr>
              <a:t>Further, there is a need to examine the bizarre logic behind the conception of NFE. According to policy makers, </a:t>
            </a:r>
            <a:r>
              <a:rPr lang="en-US" altLang="en-US">
                <a:solidFill>
                  <a:srgbClr val="FF0000"/>
                </a:solidFill>
                <a:latin typeface="Times New Roman" panose="02020603050405020304" pitchFamily="18" charset="0"/>
                <a:cs typeface="Times New Roman" panose="02020603050405020304" pitchFamily="18" charset="0"/>
                <a:sym typeface="+mn-ea"/>
              </a:rPr>
              <a:t>the formal school system needs neither be concerned with the enrolment of girls nor attempt to evolve into a major programme of women's deveopment, as this gender-sensitive attribute should be the sole preserve of NFE.</a:t>
            </a:r>
          </a:p>
          <a:p>
            <a:pPr marL="285750" indent="-285750" algn="just">
              <a:buFont typeface="Arial" panose="020B0604020202020204" pitchFamily="34" charset="0"/>
              <a:buChar char="•"/>
            </a:pPr>
            <a:endParaRPr lang="en-US" altLang="en-US">
              <a:solidFill>
                <a:srgbClr val="FF0000"/>
              </a:solidFill>
              <a:latin typeface="Times New Roman" panose="02020603050405020304" pitchFamily="18" charset="0"/>
              <a:cs typeface="Times New Roman" panose="02020603050405020304" pitchFamily="18" charset="0"/>
              <a:sym typeface="+mn-ea"/>
            </a:endParaRPr>
          </a:p>
          <a:p>
            <a:pPr marL="285750" indent="-285750" algn="just">
              <a:buFont typeface="Arial" panose="020B0604020202020204" pitchFamily="34" charset="0"/>
              <a:buChar char="•"/>
            </a:pPr>
            <a:r>
              <a:rPr lang="en-US" altLang="en-US" b="1">
                <a:solidFill>
                  <a:schemeClr val="tx1"/>
                </a:solidFill>
                <a:latin typeface="Times New Roman" panose="02020603050405020304" pitchFamily="18" charset="0"/>
                <a:cs typeface="Times New Roman" panose="02020603050405020304" pitchFamily="18" charset="0"/>
                <a:sym typeface="+mn-ea"/>
              </a:rPr>
              <a:t>Pace-Setting Schools (Seed-Farm Technology):</a:t>
            </a:r>
            <a:r>
              <a:rPr lang="en-US" altLang="en-US">
                <a:solidFill>
                  <a:srgbClr val="FF0000"/>
                </a:solidFill>
                <a:latin typeface="Times New Roman" panose="02020603050405020304" pitchFamily="18" charset="0"/>
                <a:cs typeface="Times New Roman" panose="02020603050405020304" pitchFamily="18" charset="0"/>
                <a:sym typeface="+mn-ea"/>
              </a:rPr>
              <a:t> </a:t>
            </a:r>
            <a:r>
              <a:rPr lang="en-US" altLang="en-US">
                <a:solidFill>
                  <a:schemeClr val="tx1"/>
                </a:solidFill>
                <a:latin typeface="Times New Roman" panose="02020603050405020304" pitchFamily="18" charset="0"/>
                <a:cs typeface="Times New Roman" panose="02020603050405020304" pitchFamily="18" charset="0"/>
                <a:sym typeface="+mn-ea"/>
              </a:rPr>
              <a:t>There is no definition of 'Excellence' is given in the policy of 1986 w.r.t. Navodaya Vidyalayas. Further, it was mentioned in the policy that only 80 excellent students out of every 10-12 lakh students will be admitted to each Navodaya Vidyalaya in each district through a test conducted by NCERT. This implies that the rest of the students would not come under the category of excellence. </a:t>
            </a:r>
          </a:p>
          <a:p>
            <a:pPr indent="0" algn="just">
              <a:buFont typeface="Arial" panose="020B0604020202020204" pitchFamily="34" charset="0"/>
              <a:buNone/>
            </a:pPr>
            <a:endParaRPr lang="en-US" altLang="en-US">
              <a:solidFill>
                <a:schemeClr val="tx1"/>
              </a:solidFill>
              <a:latin typeface="Times New Roman" panose="02020603050405020304" pitchFamily="18" charset="0"/>
              <a:cs typeface="Times New Roman" panose="02020603050405020304" pitchFamily="18" charset="0"/>
              <a:sym typeface="+mn-ea"/>
            </a:endParaRPr>
          </a:p>
          <a:p>
            <a:pPr indent="0" algn="just">
              <a:buFont typeface="Arial" panose="020B0604020202020204" pitchFamily="34" charset="0"/>
              <a:buNone/>
            </a:pPr>
            <a:r>
              <a:rPr lang="en-US"/>
              <a:t>    </a:t>
            </a:r>
            <a:r>
              <a:rPr lang="en-US" b="1">
                <a:latin typeface="Times New Roman" panose="02020603050405020304" pitchFamily="18" charset="0"/>
                <a:cs typeface="Times New Roman" panose="02020603050405020304" pitchFamily="18" charset="0"/>
              </a:rPr>
              <a:t> </a:t>
            </a:r>
            <a:r>
              <a:rPr lang="en-US" altLang="en-US" b="1">
                <a:latin typeface="Times New Roman" panose="02020603050405020304" pitchFamily="18" charset="0"/>
                <a:cs typeface="Times New Roman" panose="02020603050405020304" pitchFamily="18" charset="0"/>
              </a:rPr>
              <a:t>Note: </a:t>
            </a:r>
            <a:r>
              <a:rPr lang="en-US" altLang="en-US">
                <a:latin typeface="Times New Roman" panose="02020603050405020304" pitchFamily="18" charset="0"/>
                <a:cs typeface="Times New Roman" panose="02020603050405020304" pitchFamily="18" charset="0"/>
              </a:rPr>
              <a:t>A committee of educationists was established where they explicitly warned the Minister of Human Resource Narsingh Rao that 'number' is not the criteria of judging excellence. These are primarily western practices and they can not be adapted in Indian context as it is. As a result, these eminent educationists were asked to keep their advice aside and quitely follow the path towards these pace setting schools by implementing it into practice as adviced by the politicians. </a:t>
            </a:r>
          </a:p>
          <a:p>
            <a:pPr indent="0" algn="just">
              <a:buFont typeface="Arial" panose="020B0604020202020204" pitchFamily="34" charset="0"/>
              <a:buNone/>
            </a:pPr>
            <a:endParaRPr lang="en-US" altLang="en-US">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altLang="en-US" b="1">
                <a:latin typeface="Times New Roman" panose="02020603050405020304" pitchFamily="18" charset="0"/>
                <a:cs typeface="Times New Roman" panose="02020603050405020304" pitchFamily="18" charset="0"/>
              </a:rPr>
              <a:t>Para-Teachers(Shiksha Karmis)- Lowering the status of the school teachers: </a:t>
            </a:r>
            <a:r>
              <a:rPr lang="en-US" altLang="en-US">
                <a:latin typeface="Times New Roman" panose="02020603050405020304" pitchFamily="18" charset="0"/>
                <a:cs typeface="Times New Roman" panose="02020603050405020304" pitchFamily="18" charset="0"/>
              </a:rPr>
              <a:t>The government used the term 'instructors' in order to avoid litigation. It was aware that the underpaid NFE instructors can seek justice in courts by contending that, in comparison to regular teachers, they are being discriminated, , as 'unequal pay for equal work' violates the constitutional principle of right to equality. </a:t>
            </a:r>
          </a:p>
          <a:p>
            <a:pPr marL="285750" indent="-285750" algn="just">
              <a:buFont typeface="Arial" panose="020B0604020202020204" pitchFamily="34" charset="0"/>
              <a:buChar char="•"/>
            </a:pPr>
            <a:endParaRPr lang="en-US" altLang="en-US">
              <a:latin typeface="Times New Roman" panose="02020603050405020304" pitchFamily="18" charset="0"/>
              <a:cs typeface="Times New Roman" panose="02020603050405020304" pitchFamily="18" charset="0"/>
            </a:endParaRPr>
          </a:p>
          <a:p>
            <a:pPr indent="0" algn="just">
              <a:buFont typeface="Arial" panose="020B0604020202020204" pitchFamily="34" charset="0"/>
              <a:buNone/>
            </a:pPr>
            <a:endParaRPr lang="en-US"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75" y="13335"/>
            <a:ext cx="8857615" cy="6543675"/>
          </a:xfrm>
        </p:spPr>
        <p:txBody>
          <a:bodyPr/>
          <a:lstStyle/>
          <a:p>
            <a:pPr algn="just"/>
            <a:r>
              <a:rPr lang="en-US" altLang="en-US" sz="1800">
                <a:latin typeface="Times New Roman" panose="02020603050405020304" pitchFamily="18" charset="0"/>
                <a:cs typeface="Times New Roman" panose="02020603050405020304" pitchFamily="18" charset="0"/>
              </a:rPr>
              <a:t>The</a:t>
            </a:r>
            <a:r>
              <a:rPr lang="en-US" altLang="en-US"/>
              <a:t> </a:t>
            </a:r>
            <a:r>
              <a:rPr lang="en-US" altLang="en-US" sz="1800" b="1">
                <a:latin typeface="Times New Roman" panose="02020603050405020304" pitchFamily="18" charset="0"/>
                <a:cs typeface="Times New Roman" panose="02020603050405020304" pitchFamily="18" charset="0"/>
              </a:rPr>
              <a:t>newly elected central goevrnment </a:t>
            </a:r>
            <a:r>
              <a:rPr lang="en-US" altLang="en-US" sz="1800">
                <a:latin typeface="Times New Roman" panose="02020603050405020304" pitchFamily="18" charset="0"/>
                <a:cs typeface="Times New Roman" panose="02020603050405020304" pitchFamily="18" charset="0"/>
              </a:rPr>
              <a:t>headed by PM P.V. Narasimha Rao in July 1991 constituted a commiittee under CABE to 'review the implementation of the various parameters of NPE 1986,taking into consideration the recommendation of the Acharya Ramamurti Committee for review of the NPE. Thsi new committee was chaired by Janardhan Reddy, the congress chief minister of Andhra Pradesh. The decision to constitute the CABE committee is to purportedly review the previous committee's report essentially amounted to not giving effect to the major policy changes recommended therein; equity in elementary education and building up a common school system. The CABE committee fulfilled its objective by rejecting all the significant recommendations and the government managed to keep doors open for structural adjustment in the post-jomtien phase </a:t>
            </a:r>
          </a:p>
          <a:p>
            <a:pPr algn="just"/>
            <a:endParaRPr lang="en-US" altLang="en-US" sz="1800">
              <a:latin typeface="Times New Roman" panose="02020603050405020304" pitchFamily="18" charset="0"/>
              <a:cs typeface="Times New Roman" panose="02020603050405020304" pitchFamily="18" charset="0"/>
            </a:endParaRPr>
          </a:p>
          <a:p>
            <a:pPr algn="just"/>
            <a:r>
              <a:rPr lang="en-US" altLang="en-US" sz="1800" b="1">
                <a:latin typeface="Times New Roman" panose="02020603050405020304" pitchFamily="18" charset="0"/>
                <a:cs typeface="Times New Roman" panose="02020603050405020304" pitchFamily="18" charset="0"/>
              </a:rPr>
              <a:t>Trivialisation of Educational Aims:</a:t>
            </a:r>
            <a:r>
              <a:rPr lang="en-US" altLang="en-US" sz="1800">
                <a:latin typeface="Times New Roman" panose="02020603050405020304" pitchFamily="18" charset="0"/>
                <a:cs typeface="Times New Roman" panose="02020603050405020304" pitchFamily="18" charset="0"/>
              </a:rPr>
              <a:t> Education being synonymous with literacy; competency-based market-oriented narrow framework of Mnimum Levels of Learning (MLL) imposed on curricular planning and assessment; education of girls viewed in terms of only redusing their fertility rates, slowing population growth or increasing their productivity; and basically education being viewed in a behavioural paradigm. </a:t>
            </a:r>
          </a:p>
          <a:p>
            <a:pPr algn="just"/>
            <a:endParaRPr lang="en-US" altLang="en-US" sz="1800">
              <a:latin typeface="Times New Roman" panose="02020603050405020304" pitchFamily="18" charset="0"/>
              <a:cs typeface="Times New Roman" panose="02020603050405020304" pitchFamily="18" charset="0"/>
            </a:endParaRPr>
          </a:p>
          <a:p>
            <a:pPr algn="just"/>
            <a:r>
              <a:rPr lang="en-US" altLang="en-US" sz="1800" b="1">
                <a:latin typeface="Times New Roman" panose="02020603050405020304" pitchFamily="18" charset="0"/>
                <a:cs typeface="Times New Roman" panose="02020603050405020304" pitchFamily="18" charset="0"/>
              </a:rPr>
              <a:t>Fragmentation of Knowledge: </a:t>
            </a:r>
            <a:r>
              <a:rPr lang="en-US" altLang="en-US" sz="1800">
                <a:latin typeface="Times New Roman" panose="02020603050405020304" pitchFamily="18" charset="0"/>
                <a:cs typeface="Times New Roman" panose="02020603050405020304" pitchFamily="18" charset="0"/>
              </a:rPr>
              <a:t>The 'world of work' separated from the 'world of knowledge', thereby reinforcing the brahaminical-cum-colonial character of Indian education; cognitive domain viewed in isolation of the affective domain and psychomotor skills( for ex: MLL); primary education delinked from upper-primary stage, ignoring the concept of integrated elementary education of eight yeras.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146050"/>
            <a:ext cx="8876665" cy="6581775"/>
          </a:xfrm>
        </p:spPr>
        <p:txBody>
          <a:bodyPr/>
          <a:lstStyle/>
          <a:p>
            <a:pPr algn="just"/>
            <a:r>
              <a:rPr lang="en-US" altLang="en-US" sz="1800" b="1">
                <a:latin typeface="Times New Roman" panose="02020603050405020304" pitchFamily="18" charset="0"/>
                <a:cs typeface="Times New Roman" panose="02020603050405020304" pitchFamily="18" charset="0"/>
              </a:rPr>
              <a:t>Withdrawal from policy commitment to build a common school system: </a:t>
            </a:r>
            <a:r>
              <a:rPr lang="en-US" altLang="en-US" sz="1800">
                <a:latin typeface="Times New Roman" panose="02020603050405020304" pitchFamily="18" charset="0"/>
                <a:cs typeface="Times New Roman" panose="02020603050405020304" pitchFamily="18" charset="0"/>
              </a:rPr>
              <a:t>The policy analysis shows that the multiple tracks or parallel streams are there to stay with us for as long as the policy makers refuse to: (a) focus on transforming the mainstream formal school system; (b) build a common school system; (c) repriorities the national economy to ensure adequate resources for this central nation-building task. </a:t>
            </a:r>
          </a:p>
          <a:p>
            <a:pPr algn="just"/>
            <a:endParaRPr lang="en-US" altLang="en-US" sz="1800">
              <a:latin typeface="Times New Roman" panose="02020603050405020304" pitchFamily="18" charset="0"/>
              <a:cs typeface="Times New Roman" panose="02020603050405020304" pitchFamily="18" charset="0"/>
            </a:endParaRPr>
          </a:p>
          <a:p>
            <a:pPr algn="just"/>
            <a:r>
              <a:rPr lang="en-US" altLang="en-US" sz="1800" b="1">
                <a:latin typeface="Times New Roman" panose="02020603050405020304" pitchFamily="18" charset="0"/>
                <a:cs typeface="Times New Roman" panose="02020603050405020304" pitchFamily="18" charset="0"/>
              </a:rPr>
              <a:t>Examination Reform: </a:t>
            </a:r>
            <a:r>
              <a:rPr lang="en-US" altLang="en-US" sz="1800">
                <a:latin typeface="Times New Roman" panose="02020603050405020304" pitchFamily="18" charset="0"/>
                <a:cs typeface="Times New Roman" panose="02020603050405020304" pitchFamily="18" charset="0"/>
              </a:rPr>
              <a:t>With reference to evaluation, the committee suggested that evaluation </a:t>
            </a:r>
            <a:r>
              <a:rPr lang="en-US" altLang="en-US" sz="1800">
                <a:solidFill>
                  <a:srgbClr val="FF0000"/>
                </a:solidFill>
                <a:latin typeface="Times New Roman" panose="02020603050405020304" pitchFamily="18" charset="0"/>
                <a:cs typeface="Times New Roman" panose="02020603050405020304" pitchFamily="18" charset="0"/>
              </a:rPr>
              <a:t>should not be on an annual basis</a:t>
            </a:r>
            <a:r>
              <a:rPr lang="en-US" altLang="en-US" sz="1800">
                <a:latin typeface="Times New Roman" panose="02020603050405020304" pitchFamily="18" charset="0"/>
                <a:cs typeface="Times New Roman" panose="02020603050405020304" pitchFamily="18" charset="0"/>
              </a:rPr>
              <a:t>, but it </a:t>
            </a:r>
            <a:r>
              <a:rPr lang="en-US" altLang="en-US" sz="1800">
                <a:solidFill>
                  <a:srgbClr val="FF0000"/>
                </a:solidFill>
                <a:latin typeface="Times New Roman" panose="02020603050405020304" pitchFamily="18" charset="0"/>
                <a:cs typeface="Times New Roman" panose="02020603050405020304" pitchFamily="18" charset="0"/>
              </a:rPr>
              <a:t>should be semester based.</a:t>
            </a:r>
            <a:r>
              <a:rPr lang="en-US" altLang="en-US" sz="1800">
                <a:latin typeface="Times New Roman" panose="02020603050405020304" pitchFamily="18" charset="0"/>
                <a:cs typeface="Times New Roman" panose="02020603050405020304" pitchFamily="18" charset="0"/>
              </a:rPr>
              <a:t> In this regard, it suggested continuous evaluation, instead of the end of course annual examination. Yet, this proposed suggestion can be challenged. It is important to mention here that the </a:t>
            </a:r>
            <a:r>
              <a:rPr lang="en-US" altLang="en-US" sz="1800">
                <a:solidFill>
                  <a:srgbClr val="FF0000"/>
                </a:solidFill>
                <a:latin typeface="Times New Roman" panose="02020603050405020304" pitchFamily="18" charset="0"/>
                <a:cs typeface="Times New Roman" panose="02020603050405020304" pitchFamily="18" charset="0"/>
              </a:rPr>
              <a:t>NPE 1986, had suggested continuous evaluation, but did not talk about removing the annual examination system.</a:t>
            </a:r>
            <a:r>
              <a:rPr lang="en-US" altLang="en-US" sz="1800">
                <a:latin typeface="Times New Roman" panose="02020603050405020304" pitchFamily="18" charset="0"/>
                <a:cs typeface="Times New Roman" panose="02020603050405020304" pitchFamily="18" charset="0"/>
              </a:rPr>
              <a:t> Therefore, the Ramamurti Committee recommendations, regarding examinations, are quite radical and new. The committee talked about CCE, where every student will be evaluated on their continuous performance, instead of only on the end-of-term examination. Here, it can be said, that the current examination system needs reforms, but is continuous evaluation the right way or not, needs to be analyzed thoroughly and critically.</a:t>
            </a:r>
          </a:p>
          <a:p>
            <a:pPr algn="just"/>
            <a:endParaRPr lang="en-US" altLang="en-US" sz="1800">
              <a:latin typeface="Times New Roman" panose="02020603050405020304" pitchFamily="18" charset="0"/>
              <a:cs typeface="Times New Roman" panose="02020603050405020304" pitchFamily="18" charset="0"/>
            </a:endParaRPr>
          </a:p>
          <a:p>
            <a:pPr algn="just"/>
            <a:r>
              <a:rPr lang="en-US" altLang="en-US" sz="1800" b="1">
                <a:latin typeface="Times New Roman" panose="02020603050405020304" pitchFamily="18" charset="0"/>
                <a:cs typeface="Times New Roman" panose="02020603050405020304" pitchFamily="18" charset="0"/>
              </a:rPr>
              <a:t>Vocationalisation of Education:  </a:t>
            </a:r>
            <a:r>
              <a:rPr lang="en-US" altLang="en-US" sz="1800">
                <a:latin typeface="Times New Roman" panose="02020603050405020304" pitchFamily="18" charset="0"/>
                <a:cs typeface="Times New Roman" panose="02020603050405020304" pitchFamily="18" charset="0"/>
              </a:rPr>
              <a:t>The committee said that since general and technical education is not being provided as per the needs and requirement, its standard is going down. This is because of the countless growth of</a:t>
            </a:r>
            <a:r>
              <a:rPr lang="en-US" altLang="en-US" sz="1800">
                <a:solidFill>
                  <a:srgbClr val="FF0000"/>
                </a:solidFill>
                <a:latin typeface="Times New Roman" panose="02020603050405020304" pitchFamily="18" charset="0"/>
                <a:cs typeface="Times New Roman" panose="02020603050405020304" pitchFamily="18" charset="0"/>
              </a:rPr>
              <a:t> substandard colleges or institutions</a:t>
            </a:r>
            <a:r>
              <a:rPr lang="en-US" altLang="en-US" sz="1800">
                <a:latin typeface="Times New Roman" panose="02020603050405020304" pitchFamily="18" charset="0"/>
                <a:cs typeface="Times New Roman" panose="02020603050405020304" pitchFamily="18" charset="0"/>
              </a:rPr>
              <a:t>. This unplanned growth is still going on.</a:t>
            </a:r>
          </a:p>
          <a:p>
            <a:pPr algn="just"/>
            <a:endParaRPr lang="en-US" altLang="en-US" sz="1800">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74625"/>
            <a:ext cx="8848725" cy="6495415"/>
          </a:xfrm>
        </p:spPr>
        <p:txBody>
          <a:bodyPr/>
          <a:lstStyle/>
          <a:p>
            <a:pPr algn="just"/>
            <a:r>
              <a:rPr lang="en-US" altLang="en-US" sz="1800" b="1">
                <a:latin typeface="Times New Roman" panose="02020603050405020304" pitchFamily="18" charset="0"/>
                <a:cs typeface="Times New Roman" panose="02020603050405020304" pitchFamily="18" charset="0"/>
              </a:rPr>
              <a:t>Funding: </a:t>
            </a:r>
            <a:r>
              <a:rPr lang="en-US" altLang="en-US" sz="1800">
                <a:latin typeface="Times New Roman" panose="02020603050405020304" pitchFamily="18" charset="0"/>
                <a:cs typeface="Times New Roman" panose="02020603050405020304" pitchFamily="18" charset="0"/>
              </a:rPr>
              <a:t>Many suggestions of the committee, in respect of funding are well-conceived, but specific steps must be designed to give these ideas concrete shape. Central/State allocation should be increased, as much as possible (</a:t>
            </a:r>
            <a:r>
              <a:rPr lang="en-US" altLang="en-US" sz="1800">
                <a:solidFill>
                  <a:srgbClr val="FF0000"/>
                </a:solidFill>
                <a:latin typeface="Times New Roman" panose="02020603050405020304" pitchFamily="18" charset="0"/>
                <a:cs typeface="Times New Roman" panose="02020603050405020304" pitchFamily="18" charset="0"/>
              </a:rPr>
              <a:t>6 per cent of GNP has been suggested</a:t>
            </a:r>
            <a:r>
              <a:rPr lang="en-US" altLang="en-US" sz="1800">
                <a:latin typeface="Times New Roman" panose="02020603050405020304" pitchFamily="18" charset="0"/>
                <a:cs typeface="Times New Roman" panose="02020603050405020304" pitchFamily="18" charset="0"/>
              </a:rPr>
              <a:t>; even this may not be adequate and should be increased say upto 10 per cent); all primary education should be fully state-funded; Non-formal education should be funded fully by the State; at the secondary education stage, through education cess and contribution of the community, approximately 40 per cent of the cost will be met at the local level (in the command area of educational institution); sixty per cent of the cost is to be met by the State &amp; so on.</a:t>
            </a:r>
          </a:p>
          <a:p>
            <a:pPr algn="just"/>
            <a:endParaRPr lang="en-US" altLang="en-US" sz="1800">
              <a:latin typeface="Times New Roman" panose="02020603050405020304" pitchFamily="18" charset="0"/>
              <a:cs typeface="Times New Roman" panose="02020603050405020304" pitchFamily="18" charset="0"/>
            </a:endParaRPr>
          </a:p>
          <a:p>
            <a:pPr algn="just"/>
            <a:r>
              <a:rPr lang="en-US" altLang="en-US" sz="1800" b="1">
                <a:latin typeface="Times New Roman" panose="02020603050405020304" pitchFamily="18" charset="0"/>
                <a:cs typeface="Times New Roman" panose="02020603050405020304" pitchFamily="18" charset="0"/>
              </a:rPr>
              <a:t>Commercialisation</a:t>
            </a:r>
            <a:r>
              <a:rPr lang="en-US" altLang="en-US" sz="1800">
                <a:latin typeface="Times New Roman" panose="02020603050405020304" pitchFamily="18" charset="0"/>
                <a:cs typeface="Times New Roman" panose="02020603050405020304" pitchFamily="18" charset="0"/>
              </a:rPr>
              <a:t>: </a:t>
            </a:r>
            <a:r>
              <a:rPr lang="en-US" altLang="en-US" sz="1800">
                <a:latin typeface="Times New Roman" panose="02020603050405020304" pitchFamily="18" charset="0"/>
                <a:cs typeface="Times New Roman" panose="02020603050405020304" pitchFamily="18" charset="0"/>
                <a:sym typeface="+mn-ea"/>
              </a:rPr>
              <a:t>The 1986 policy led to encouragement in emerging sectors such as Information Technology, which witnessed an upsurge, following the opening up of the technical education sector, particularly in capacity expansion, in the private sector. Although the 1986 policy spoke against commercialization of education, the explosion in the number of private engineering and medical institutions, according to educationists, has only given a, further, impetus to the menace of the capitation fee.</a:t>
            </a:r>
            <a:endParaRPr lang="en-US" altLang="en-US" sz="1800">
              <a:solidFill>
                <a:schemeClr val="tx1"/>
              </a:solidFill>
              <a:latin typeface="Times New Roman" panose="02020603050405020304" pitchFamily="18" charset="0"/>
              <a:cs typeface="Times New Roman" panose="02020603050405020304" pitchFamily="18" charset="0"/>
              <a:sym typeface="+mn-ea"/>
            </a:endParaRPr>
          </a:p>
          <a:p>
            <a:pPr algn="just"/>
            <a:endParaRPr lang="en-US" altLang="en-US" sz="180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3200" b="1" dirty="0">
                <a:solidFill>
                  <a:schemeClr val="tx1"/>
                </a:solidFill>
                <a:latin typeface="Times New Roman" panose="02020603050405020304" pitchFamily="18" charset="0"/>
                <a:cs typeface="Times New Roman" panose="02020603050405020304" pitchFamily="18" charset="0"/>
              </a:rPr>
              <a:t>‘a set of </a:t>
            </a:r>
            <a:r>
              <a:rPr lang="en-US" sz="3200" b="1" dirty="0">
                <a:solidFill>
                  <a:schemeClr val="tx1"/>
                </a:solidFill>
                <a:latin typeface="Times New Roman" panose="02020603050405020304" pitchFamily="18" charset="0"/>
                <a:cs typeface="Times New Roman" panose="02020603050405020304" pitchFamily="18" charset="0"/>
                <a:hlinkClick r:id="rId2" tooltip="ideas"/>
              </a:rPr>
              <a:t>ideas</a:t>
            </a:r>
            <a:r>
              <a:rPr lang="en-US" sz="3200" b="1" dirty="0">
                <a:solidFill>
                  <a:schemeClr val="tx1"/>
                </a:solidFill>
                <a:latin typeface="Times New Roman" panose="02020603050405020304" pitchFamily="18" charset="0"/>
                <a:cs typeface="Times New Roman" panose="02020603050405020304" pitchFamily="18" charset="0"/>
              </a:rPr>
              <a:t> or a </a:t>
            </a:r>
            <a:r>
              <a:rPr lang="en-US" sz="3200" b="1" dirty="0">
                <a:solidFill>
                  <a:schemeClr val="tx1"/>
                </a:solidFill>
                <a:latin typeface="Times New Roman" panose="02020603050405020304" pitchFamily="18" charset="0"/>
                <a:cs typeface="Times New Roman" panose="02020603050405020304" pitchFamily="18" charset="0"/>
                <a:hlinkClick r:id="rId3" tooltip="plan"/>
              </a:rPr>
              <a:t>plan</a:t>
            </a:r>
            <a:r>
              <a:rPr lang="en-US" sz="3200" b="1" dirty="0">
                <a:solidFill>
                  <a:schemeClr val="tx1"/>
                </a:solidFill>
                <a:latin typeface="Times New Roman" panose="02020603050405020304" pitchFamily="18" charset="0"/>
                <a:cs typeface="Times New Roman" panose="02020603050405020304" pitchFamily="18" charset="0"/>
              </a:rPr>
              <a:t> of what to do in </a:t>
            </a:r>
            <a:r>
              <a:rPr lang="en-US" sz="3200" b="1" dirty="0">
                <a:solidFill>
                  <a:schemeClr val="tx1"/>
                </a:solidFill>
                <a:latin typeface="Times New Roman" panose="02020603050405020304" pitchFamily="18" charset="0"/>
                <a:cs typeface="Times New Roman" panose="02020603050405020304" pitchFamily="18" charset="0"/>
                <a:hlinkClick r:id="rId4" tooltip="particular"/>
              </a:rPr>
              <a:t>particular</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a:solidFill>
                  <a:schemeClr val="tx1"/>
                </a:solidFill>
                <a:latin typeface="Times New Roman" panose="02020603050405020304" pitchFamily="18" charset="0"/>
                <a:cs typeface="Times New Roman" panose="02020603050405020304" pitchFamily="18" charset="0"/>
                <a:hlinkClick r:id="rId5" tooltip="situations"/>
              </a:rPr>
              <a:t>situations</a:t>
            </a:r>
            <a:r>
              <a:rPr lang="en-US" sz="3200" b="1" dirty="0">
                <a:solidFill>
                  <a:schemeClr val="tx1"/>
                </a:solidFill>
                <a:latin typeface="Times New Roman" panose="02020603050405020304" pitchFamily="18" charset="0"/>
                <a:cs typeface="Times New Roman" panose="02020603050405020304" pitchFamily="18" charset="0"/>
              </a:rPr>
              <a:t> that has been </a:t>
            </a:r>
            <a:r>
              <a:rPr lang="en-US" sz="3200" b="1" dirty="0">
                <a:solidFill>
                  <a:schemeClr val="tx1"/>
                </a:solidFill>
                <a:latin typeface="Times New Roman" panose="02020603050405020304" pitchFamily="18" charset="0"/>
                <a:cs typeface="Times New Roman" panose="02020603050405020304" pitchFamily="18" charset="0"/>
                <a:hlinkClick r:id="rId6" tooltip="agreed"/>
              </a:rPr>
              <a:t>agreed</a:t>
            </a:r>
            <a:r>
              <a:rPr lang="en-US" sz="3200" b="1" dirty="0">
                <a:solidFill>
                  <a:schemeClr val="tx1"/>
                </a:solidFill>
                <a:latin typeface="Times New Roman" panose="02020603050405020304" pitchFamily="18" charset="0"/>
                <a:cs typeface="Times New Roman" panose="02020603050405020304" pitchFamily="18" charset="0"/>
              </a:rPr>
              <a:t> to </a:t>
            </a:r>
            <a:r>
              <a:rPr lang="en-US" sz="3200" b="1" dirty="0">
                <a:solidFill>
                  <a:schemeClr val="tx1"/>
                </a:solidFill>
                <a:latin typeface="Times New Roman" panose="02020603050405020304" pitchFamily="18" charset="0"/>
                <a:cs typeface="Times New Roman" panose="02020603050405020304" pitchFamily="18" charset="0"/>
                <a:hlinkClick r:id="rId7" tooltip="officially"/>
              </a:rPr>
              <a:t>officially</a:t>
            </a:r>
            <a:r>
              <a:rPr lang="en-US" sz="3200" b="1" dirty="0">
                <a:solidFill>
                  <a:schemeClr val="tx1"/>
                </a:solidFill>
                <a:latin typeface="Times New Roman" panose="02020603050405020304" pitchFamily="18" charset="0"/>
                <a:cs typeface="Times New Roman" panose="02020603050405020304" pitchFamily="18" charset="0"/>
              </a:rPr>
              <a:t> by a </a:t>
            </a:r>
            <a:r>
              <a:rPr lang="en-US" sz="3200" b="1" dirty="0">
                <a:solidFill>
                  <a:schemeClr val="tx1"/>
                </a:solidFill>
                <a:latin typeface="Times New Roman" panose="02020603050405020304" pitchFamily="18" charset="0"/>
                <a:cs typeface="Times New Roman" panose="02020603050405020304" pitchFamily="18" charset="0"/>
                <a:hlinkClick r:id="rId8" tooltip="group"/>
              </a:rPr>
              <a:t>group</a:t>
            </a:r>
            <a:r>
              <a:rPr lang="en-US" sz="3200" b="1" dirty="0">
                <a:solidFill>
                  <a:schemeClr val="tx1"/>
                </a:solidFill>
                <a:latin typeface="Times New Roman" panose="02020603050405020304" pitchFamily="18" charset="0"/>
                <a:cs typeface="Times New Roman" panose="02020603050405020304" pitchFamily="18" charset="0"/>
              </a:rPr>
              <a:t> of </a:t>
            </a:r>
            <a:r>
              <a:rPr lang="en-US" sz="3200" b="1" dirty="0">
                <a:solidFill>
                  <a:schemeClr val="tx1"/>
                </a:solidFill>
                <a:latin typeface="Times New Roman" panose="02020603050405020304" pitchFamily="18" charset="0"/>
                <a:cs typeface="Times New Roman" panose="02020603050405020304" pitchFamily="18" charset="0"/>
                <a:hlinkClick r:id="rId9" tooltip="people"/>
              </a:rPr>
              <a:t>people</a:t>
            </a:r>
            <a:r>
              <a:rPr lang="en-US" sz="3200" b="1" dirty="0">
                <a:solidFill>
                  <a:schemeClr val="tx1"/>
                </a:solidFill>
                <a:latin typeface="Times New Roman" panose="02020603050405020304" pitchFamily="18" charset="0"/>
                <a:cs typeface="Times New Roman" panose="02020603050405020304" pitchFamily="18" charset="0"/>
              </a:rPr>
              <a:t>, a </a:t>
            </a:r>
            <a:r>
              <a:rPr lang="en-US" sz="3200" b="1" dirty="0">
                <a:solidFill>
                  <a:schemeClr val="tx1"/>
                </a:solidFill>
                <a:latin typeface="Times New Roman" panose="02020603050405020304" pitchFamily="18" charset="0"/>
                <a:cs typeface="Times New Roman" panose="02020603050405020304" pitchFamily="18" charset="0"/>
                <a:hlinkClick r:id="rId10" tooltip="business"/>
              </a:rPr>
              <a:t>business</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a:solidFill>
                  <a:schemeClr val="tx1"/>
                </a:solidFill>
                <a:latin typeface="Times New Roman" panose="02020603050405020304" pitchFamily="18" charset="0"/>
                <a:cs typeface="Times New Roman" panose="02020603050405020304" pitchFamily="18" charset="0"/>
                <a:hlinkClick r:id="rId11" tooltip="organization"/>
              </a:rPr>
              <a:t>organization</a:t>
            </a:r>
            <a:r>
              <a:rPr lang="en-US" sz="3200" b="1" dirty="0">
                <a:solidFill>
                  <a:schemeClr val="tx1"/>
                </a:solidFill>
                <a:latin typeface="Times New Roman" panose="02020603050405020304" pitchFamily="18" charset="0"/>
                <a:cs typeface="Times New Roman" panose="02020603050405020304" pitchFamily="18" charset="0"/>
              </a:rPr>
              <a:t>, a </a:t>
            </a:r>
            <a:r>
              <a:rPr lang="en-US" sz="3200" b="1" dirty="0">
                <a:solidFill>
                  <a:schemeClr val="tx1"/>
                </a:solidFill>
                <a:latin typeface="Times New Roman" panose="02020603050405020304" pitchFamily="18" charset="0"/>
                <a:cs typeface="Times New Roman" panose="02020603050405020304" pitchFamily="18" charset="0"/>
                <a:hlinkClick r:id="rId12" tooltip="government"/>
              </a:rPr>
              <a:t>government</a:t>
            </a:r>
            <a:r>
              <a:rPr lang="en-US" sz="3200" b="1" dirty="0">
                <a:solidFill>
                  <a:schemeClr val="tx1"/>
                </a:solidFill>
                <a:latin typeface="Times New Roman" panose="02020603050405020304" pitchFamily="18" charset="0"/>
                <a:cs typeface="Times New Roman" panose="02020603050405020304" pitchFamily="18" charset="0"/>
              </a:rPr>
              <a:t>, or a </a:t>
            </a:r>
            <a:r>
              <a:rPr lang="en-US" sz="3200" b="1" dirty="0">
                <a:solidFill>
                  <a:schemeClr val="tx1"/>
                </a:solidFill>
                <a:latin typeface="Times New Roman" panose="02020603050405020304" pitchFamily="18" charset="0"/>
                <a:cs typeface="Times New Roman" panose="02020603050405020304" pitchFamily="18" charset="0"/>
                <a:hlinkClick r:id="rId13" tooltip="political"/>
              </a:rPr>
              <a:t>political</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a:solidFill>
                  <a:schemeClr val="tx1"/>
                </a:solidFill>
                <a:latin typeface="Times New Roman" panose="02020603050405020304" pitchFamily="18" charset="0"/>
                <a:cs typeface="Times New Roman" panose="02020603050405020304" pitchFamily="18" charset="0"/>
                <a:hlinkClick r:id="rId14" tooltip="party"/>
              </a:rPr>
              <a:t>party</a:t>
            </a:r>
            <a:r>
              <a:rPr lang="en-US" sz="3200" b="1" dirty="0">
                <a:solidFill>
                  <a:schemeClr val="tx1"/>
                </a:solidFill>
                <a:latin typeface="Times New Roman" panose="02020603050405020304" pitchFamily="18" charset="0"/>
                <a:cs typeface="Times New Roman" panose="02020603050405020304" pitchFamily="18" charset="0"/>
              </a:rPr>
              <a:t>.’, Cambridge English Dictionary.</a:t>
            </a:r>
          </a:p>
          <a:p>
            <a:pPr algn="just"/>
            <a:r>
              <a:rPr lang="en-US" sz="3200" b="1" dirty="0">
                <a:solidFill>
                  <a:schemeClr val="tx1"/>
                </a:solidFill>
                <a:latin typeface="Times New Roman" panose="02020603050405020304" pitchFamily="18" charset="0"/>
                <a:cs typeface="Times New Roman" panose="02020603050405020304" pitchFamily="18" charset="0"/>
              </a:rPr>
              <a:t>An </a:t>
            </a:r>
            <a:r>
              <a:rPr lang="en-US" sz="3200" b="1" u="sng" dirty="0">
                <a:solidFill>
                  <a:schemeClr val="tx1"/>
                </a:solidFill>
                <a:latin typeface="Times New Roman" panose="02020603050405020304" pitchFamily="18" charset="0"/>
                <a:cs typeface="Times New Roman" panose="02020603050405020304" pitchFamily="18" charset="0"/>
              </a:rPr>
              <a:t>ideology</a:t>
            </a:r>
            <a:r>
              <a:rPr lang="en-US" sz="3200" b="1" dirty="0">
                <a:solidFill>
                  <a:schemeClr val="tx1"/>
                </a:solidFill>
                <a:latin typeface="Times New Roman" panose="02020603050405020304" pitchFamily="18" charset="0"/>
                <a:cs typeface="Times New Roman" panose="02020603050405020304" pitchFamily="18" charset="0"/>
              </a:rPr>
              <a:t> in itself which gives a direction basically. </a:t>
            </a:r>
          </a:p>
          <a:p>
            <a:pPr marL="109855" indent="0" algn="just">
              <a:buNone/>
            </a:pP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pPr algn="ctr"/>
            <a:r>
              <a:rPr lang="en-US" sz="4800" b="1" dirty="0">
                <a:latin typeface="Times New Roman" panose="02020603050405020304" pitchFamily="18" charset="0"/>
                <a:cs typeface="Times New Roman" panose="02020603050405020304" pitchFamily="18" charset="0"/>
              </a:rPr>
              <a:t>Policy: Meaning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90"/>
            <a:ext cx="8229600" cy="582613"/>
          </a:xfrm>
        </p:spPr>
        <p:txBody>
          <a:bodyPr/>
          <a:lstStyle/>
          <a:p>
            <a:pPr algn="ctr"/>
            <a:r>
              <a:rPr lang="en-US" altLang="en-US" sz="2400" b="1">
                <a:latin typeface="Times New Roman" panose="02020603050405020304" pitchFamily="18" charset="0"/>
                <a:cs typeface="Times New Roman" panose="02020603050405020304" pitchFamily="18" charset="0"/>
              </a:rPr>
              <a:t>Concluding Remarks</a:t>
            </a:r>
          </a:p>
        </p:txBody>
      </p:sp>
      <p:sp>
        <p:nvSpPr>
          <p:cNvPr id="3" name="Content Placeholder 2"/>
          <p:cNvSpPr>
            <a:spLocks noGrp="1"/>
          </p:cNvSpPr>
          <p:nvPr>
            <p:ph idx="1"/>
          </p:nvPr>
        </p:nvSpPr>
        <p:spPr>
          <a:xfrm>
            <a:off x="190500" y="574040"/>
            <a:ext cx="8791575" cy="6096000"/>
          </a:xfrm>
        </p:spPr>
        <p:txBody>
          <a:bodyPr/>
          <a:lstStyle/>
          <a:p>
            <a:r>
              <a:rPr lang="en-US" sz="1800">
                <a:latin typeface="Times New Roman" panose="02020603050405020304" pitchFamily="18" charset="0"/>
                <a:cs typeface="Times New Roman" panose="02020603050405020304" pitchFamily="18" charset="0"/>
              </a:rPr>
              <a:t>National Policy on Education (NPE) 1986 and the programme of Action (POA') based on the Policy are documents comprehensively dealing with various facets of education. No doubt, serious resource constraints have stood in the way of vigorous implementation of the Policy. This constraint may continue to be felt in the foreseeable future.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a:latin typeface="Times New Roman" panose="02020603050405020304" pitchFamily="18" charset="0"/>
                <a:cs typeface="Times New Roman" panose="02020603050405020304" pitchFamily="18" charset="0"/>
              </a:rPr>
              <a:t>Bibliography</a:t>
            </a:r>
          </a:p>
        </p:txBody>
      </p:sp>
      <p:sp>
        <p:nvSpPr>
          <p:cNvPr id="3" name="Content Placeholder 2"/>
          <p:cNvSpPr>
            <a:spLocks noGrp="1"/>
          </p:cNvSpPr>
          <p:nvPr>
            <p:ph idx="1"/>
          </p:nvPr>
        </p:nvSpPr>
        <p:spPr/>
        <p:txBody>
          <a:bodyPr/>
          <a:lstStyle/>
          <a:p>
            <a:pPr marL="514350" indent="-514350" algn="just">
              <a:buAutoNum type="arabicPeriod"/>
            </a:pPr>
            <a:r>
              <a:rPr lang="en-US" altLang="en-US" sz="2400" dirty="0">
                <a:latin typeface="Times New Roman" panose="02020603050405020304" pitchFamily="18" charset="0"/>
                <a:cs typeface="Times New Roman" panose="02020603050405020304" pitchFamily="18" charset="0"/>
              </a:rPr>
              <a:t>Acharya Ramamurti Committee Report on NPE 1986</a:t>
            </a:r>
          </a:p>
          <a:p>
            <a:pPr marL="514350" indent="-514350" algn="just">
              <a:buAutoNum type="arabicPeriod"/>
            </a:pPr>
            <a:r>
              <a:rPr lang="en-US" altLang="en-US" sz="2400" dirty="0">
                <a:latin typeface="Times New Roman" panose="02020603050405020304" pitchFamily="18" charset="0"/>
                <a:cs typeface="Times New Roman" panose="02020603050405020304" pitchFamily="18" charset="0"/>
              </a:rPr>
              <a:t>'Dilution, Distortion and Diversion'- Anil </a:t>
            </a:r>
            <a:r>
              <a:rPr lang="en-US" altLang="en-US" sz="2400" dirty="0" err="1">
                <a:latin typeface="Times New Roman" panose="02020603050405020304" pitchFamily="18" charset="0"/>
                <a:cs typeface="Times New Roman" panose="02020603050405020304" pitchFamily="18" charset="0"/>
              </a:rPr>
              <a:t>Sadgopal</a:t>
            </a:r>
            <a:endParaRPr lang="en-US" altLang="en-US" sz="2400" dirty="0">
              <a:latin typeface="Times New Roman" panose="02020603050405020304" pitchFamily="18" charset="0"/>
              <a:cs typeface="Times New Roman" panose="02020603050405020304" pitchFamily="18" charset="0"/>
            </a:endParaRPr>
          </a:p>
          <a:p>
            <a:pPr marL="514350" indent="-514350" algn="just">
              <a:buAutoNum type="arabicPeriod"/>
            </a:pPr>
            <a:r>
              <a:rPr lang="en-US" altLang="en-US" sz="2400" dirty="0">
                <a:latin typeface="Times New Roman" panose="02020603050405020304" pitchFamily="18" charset="0"/>
                <a:cs typeface="Times New Roman" panose="02020603050405020304" pitchFamily="18" charset="0"/>
              </a:rPr>
              <a:t>Education Commission (1964-66)</a:t>
            </a:r>
          </a:p>
          <a:p>
            <a:pPr marL="514350" indent="-514350" algn="just">
              <a:buAutoNum type="arabicPeriod"/>
            </a:pPr>
            <a:r>
              <a:rPr lang="en-US" altLang="en-US" sz="2400" dirty="0">
                <a:latin typeface="Times New Roman" panose="02020603050405020304" pitchFamily="18" charset="0"/>
                <a:cs typeface="Times New Roman" panose="02020603050405020304" pitchFamily="18" charset="0"/>
              </a:rPr>
              <a:t>National Policy on Education (1968)</a:t>
            </a:r>
          </a:p>
          <a:p>
            <a:pPr marL="514350" indent="-514350" algn="just">
              <a:buAutoNum type="arabicPeriod"/>
            </a:pPr>
            <a:r>
              <a:rPr lang="en-US" altLang="en-US" sz="2400" dirty="0">
                <a:latin typeface="Times New Roman" panose="02020603050405020304" pitchFamily="18" charset="0"/>
                <a:cs typeface="Times New Roman" panose="02020603050405020304" pitchFamily="18" charset="0"/>
              </a:rPr>
              <a:t>National Policy on Education (1986)</a:t>
            </a:r>
          </a:p>
          <a:p>
            <a:pPr marL="514350" indent="-514350" algn="just">
              <a:buAutoNum type="arabicPeriod"/>
            </a:pPr>
            <a:r>
              <a:rPr lang="en-US" altLang="en-US" sz="2400" dirty="0">
                <a:latin typeface="Times New Roman" panose="02020603050405020304" pitchFamily="18" charset="0"/>
                <a:cs typeface="Times New Roman" panose="02020603050405020304" pitchFamily="18" charset="0"/>
              </a:rPr>
              <a:t>NPE (1986) as modified in 1992</a:t>
            </a:r>
          </a:p>
          <a:p>
            <a:pPr marL="514350" indent="-514350" algn="just">
              <a:buAutoNum type="arabicPeriod"/>
            </a:pPr>
            <a:r>
              <a:rPr lang="en-US" altLang="en-US" sz="2400" dirty="0">
                <a:latin typeface="Times New Roman" panose="02020603050405020304" pitchFamily="18" charset="0"/>
                <a:cs typeface="Times New Roman" panose="02020603050405020304" pitchFamily="18" charset="0"/>
              </a:rPr>
              <a:t>'The Education Commission and After'- J.P. Naik</a:t>
            </a:r>
          </a:p>
          <a:p>
            <a:pPr marL="0" indent="0" algn="just">
              <a:buNone/>
            </a:pPr>
            <a:endParaRPr lang="en-US" alt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525963"/>
          </a:xfrm>
        </p:spPr>
        <p:txBody>
          <a:bodyPr>
            <a:noAutofit/>
          </a:bodyPr>
          <a:lstStyle/>
          <a:p>
            <a:pPr algn="just"/>
            <a:r>
              <a:rPr lang="en-US" sz="2400" dirty="0">
                <a:solidFill>
                  <a:schemeClr val="tx1"/>
                </a:solidFill>
                <a:latin typeface="Times New Roman" panose="02020603050405020304" pitchFamily="18" charset="0"/>
                <a:cs typeface="Times New Roman" panose="02020603050405020304" pitchFamily="18" charset="0"/>
              </a:rPr>
              <a:t>Policies always have </a:t>
            </a:r>
            <a:r>
              <a:rPr lang="en-US" sz="2400" u="sng" dirty="0">
                <a:solidFill>
                  <a:srgbClr val="FF0000"/>
                </a:solidFill>
                <a:latin typeface="Times New Roman" panose="02020603050405020304" pitchFamily="18" charset="0"/>
                <a:cs typeface="Times New Roman" panose="02020603050405020304" pitchFamily="18" charset="0"/>
              </a:rPr>
              <a:t>hidden agenda</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solidFill>
                  <a:schemeClr val="tx1"/>
                </a:solidFill>
                <a:latin typeface="Times New Roman" panose="02020603050405020304" pitchFamily="18" charset="0"/>
                <a:cs typeface="Times New Roman" panose="02020603050405020304" pitchFamily="18" charset="0"/>
              </a:rPr>
              <a:t> look at it from a </a:t>
            </a:r>
            <a:r>
              <a:rPr lang="en-US" sz="2400" u="sng" dirty="0">
                <a:solidFill>
                  <a:srgbClr val="FF0000"/>
                </a:solidFill>
                <a:latin typeface="Times New Roman" panose="02020603050405020304" pitchFamily="18" charset="0"/>
                <a:cs typeface="Times New Roman" panose="02020603050405020304" pitchFamily="18" charset="0"/>
              </a:rPr>
              <a:t>critical perspective</a:t>
            </a:r>
            <a:r>
              <a:rPr lang="en-US" altLang="en-US" sz="2400" u="sng" dirty="0">
                <a:solidFill>
                  <a:srgbClr val="FF0000"/>
                </a:solidFill>
                <a:latin typeface="Times New Roman" panose="02020603050405020304" pitchFamily="18" charset="0"/>
                <a:cs typeface="Times New Roman" panose="02020603050405020304" pitchFamily="18" charset="0"/>
              </a:rPr>
              <a:t>.</a:t>
            </a:r>
            <a:r>
              <a:rPr lang="en-US" altLang="en-US" sz="2400" dirty="0">
                <a:solidFill>
                  <a:schemeClr val="tx1"/>
                </a:solidFill>
                <a:latin typeface="Times New Roman" panose="02020603050405020304" pitchFamily="18" charset="0"/>
                <a:cs typeface="Times New Roman" panose="02020603050405020304" pitchFamily="18" charset="0"/>
              </a:rPr>
              <a:t>(Socially, Politically and Economically)</a:t>
            </a:r>
            <a:endParaRPr lang="en-US" sz="2400" dirty="0">
              <a:solidFill>
                <a:schemeClr val="tx1"/>
              </a:solidFill>
              <a:latin typeface="Times New Roman" panose="02020603050405020304" pitchFamily="18" charset="0"/>
              <a:cs typeface="Times New Roman" panose="02020603050405020304" pitchFamily="18" charset="0"/>
            </a:endParaRPr>
          </a:p>
          <a:p>
            <a:pPr algn="just"/>
            <a:r>
              <a:rPr lang="en-US" sz="2400" b="1" dirty="0">
                <a:solidFill>
                  <a:srgbClr val="FF0000"/>
                </a:solidFill>
                <a:latin typeface="Times New Roman" panose="02020603050405020304" pitchFamily="18" charset="0"/>
                <a:cs typeface="Times New Roman" panose="02020603050405020304" pitchFamily="18" charset="0"/>
              </a:rPr>
              <a:t>Myth:</a:t>
            </a:r>
            <a:r>
              <a:rPr lang="en-US" sz="2400" dirty="0">
                <a:solidFill>
                  <a:schemeClr val="tx1"/>
                </a:solidFill>
                <a:latin typeface="Times New Roman" panose="02020603050405020304" pitchFamily="18" charset="0"/>
                <a:cs typeface="Times New Roman" panose="02020603050405020304" pitchFamily="18" charset="0"/>
              </a:rPr>
              <a:t> Policies are </a:t>
            </a:r>
            <a:r>
              <a:rPr lang="" altLang="en-US" sz="2400" dirty="0">
                <a:solidFill>
                  <a:schemeClr val="tx1"/>
                </a:solidFill>
                <a:latin typeface="Times New Roman" panose="02020603050405020304" pitchFamily="18" charset="0"/>
                <a:cs typeface="Times New Roman" panose="02020603050405020304" pitchFamily="18" charset="0"/>
              </a:rPr>
              <a:t>always </a:t>
            </a:r>
            <a:r>
              <a:rPr lang="en-US" sz="2400" dirty="0">
                <a:solidFill>
                  <a:schemeClr val="tx1"/>
                </a:solidFill>
                <a:latin typeface="Times New Roman" panose="02020603050405020304" pitchFamily="18" charset="0"/>
                <a:cs typeface="Times New Roman" panose="02020603050405020304" pitchFamily="18" charset="0"/>
              </a:rPr>
              <a:t>perfect/good but the implementation is not proper/ineffective.</a:t>
            </a:r>
          </a:p>
          <a:p>
            <a:pPr algn="just"/>
            <a:r>
              <a:rPr lang="en-US" sz="2400" dirty="0">
                <a:solidFill>
                  <a:schemeClr val="tx1"/>
                </a:solidFill>
                <a:latin typeface="Times New Roman" panose="02020603050405020304" pitchFamily="18" charset="0"/>
                <a:cs typeface="Times New Roman" panose="02020603050405020304" pitchFamily="18" charset="0"/>
              </a:rPr>
              <a:t>If our policies are not reasonable, logical and sensible and do not match with the reality of the society we live in, not useful for the up gradation of society one aspires to become, then the implementation of such policies in an honest and rigorous manner would be of no benefit and vice versa. </a:t>
            </a:r>
          </a:p>
          <a:p>
            <a:pPr algn="just"/>
            <a:r>
              <a:rPr lang="en-US" sz="2400" dirty="0">
                <a:solidFill>
                  <a:schemeClr val="tx1"/>
                </a:solidFill>
                <a:latin typeface="Times New Roman" panose="02020603050405020304" pitchFamily="18" charset="0"/>
                <a:cs typeface="Times New Roman" panose="02020603050405020304" pitchFamily="18" charset="0"/>
              </a:rPr>
              <a:t>In a nutshell, the logic, principles and ideology behind policies is </a:t>
            </a:r>
            <a:r>
              <a:rPr lang="en-US" altLang="en-US" sz="2400" dirty="0">
                <a:solidFill>
                  <a:schemeClr val="tx1"/>
                </a:solidFill>
                <a:latin typeface="Times New Roman" panose="02020603050405020304" pitchFamily="18" charset="0"/>
                <a:cs typeface="Times New Roman" panose="02020603050405020304" pitchFamily="18" charset="0"/>
              </a:rPr>
              <a:t>on</a:t>
            </a:r>
            <a:r>
              <a:rPr lang="en-US" sz="2400" dirty="0">
                <a:solidFill>
                  <a:schemeClr val="tx1"/>
                </a:solidFill>
                <a:latin typeface="Times New Roman" panose="02020603050405020304" pitchFamily="18" charset="0"/>
                <a:cs typeface="Times New Roman" panose="02020603050405020304" pitchFamily="18" charset="0"/>
              </a:rPr>
              <a:t> one side and its </a:t>
            </a:r>
            <a:r>
              <a:rPr lang="en-US" sz="2400" dirty="0" err="1">
                <a:solidFill>
                  <a:schemeClr val="tx1"/>
                </a:solidFill>
                <a:latin typeface="Times New Roman" panose="02020603050405020304" pitchFamily="18" charset="0"/>
                <a:cs typeface="Times New Roman" panose="02020603050405020304" pitchFamily="18" charset="0"/>
              </a:rPr>
              <a:t>implemantaion</a:t>
            </a:r>
            <a:r>
              <a:rPr lang="en-US" sz="2400" dirty="0">
                <a:solidFill>
                  <a:schemeClr val="tx1"/>
                </a:solidFill>
                <a:latin typeface="Times New Roman" panose="02020603050405020304" pitchFamily="18" charset="0"/>
                <a:cs typeface="Times New Roman" panose="02020603050405020304" pitchFamily="18" charset="0"/>
              </a:rPr>
              <a:t> on another. Thus, there is a need to critically look into these two sides of a policy separately. </a:t>
            </a:r>
          </a:p>
          <a:p>
            <a:pPr algn="just"/>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Autofit/>
          </a:bodyPr>
          <a:lstStyle/>
          <a:p>
            <a:pPr algn="ctr"/>
            <a:r>
              <a:rPr lang="en-US" sz="4400" b="1" dirty="0">
                <a:latin typeface="Times New Roman" panose="02020603050405020304" pitchFamily="18" charset="0"/>
                <a:cs typeface="Times New Roman" panose="02020603050405020304" pitchFamily="18" charset="0"/>
              </a:rPr>
              <a:t>How policies should be studied?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9240"/>
            <a:ext cx="8229600" cy="582613"/>
          </a:xfrm>
        </p:spPr>
        <p:txBody>
          <a:bodyPr/>
          <a:lstStyle/>
          <a:p>
            <a:pPr algn="ctr"/>
            <a:r>
              <a:rPr lang="en-US" altLang="en-US" sz="3200" b="1">
                <a:latin typeface="Times New Roman" panose="02020603050405020304" pitchFamily="18" charset="0"/>
                <a:cs typeface="Times New Roman" panose="02020603050405020304" pitchFamily="18" charset="0"/>
              </a:rPr>
              <a:t>DRAFT NATIONAL POLICY ON EDUCATION (1979)</a:t>
            </a:r>
          </a:p>
        </p:txBody>
      </p:sp>
      <p:sp>
        <p:nvSpPr>
          <p:cNvPr id="3" name="Content Placeholder 2"/>
          <p:cNvSpPr>
            <a:spLocks noGrp="1"/>
          </p:cNvSpPr>
          <p:nvPr>
            <p:ph idx="1"/>
          </p:nvPr>
        </p:nvSpPr>
        <p:spPr/>
        <p:txBody>
          <a:bodyPr/>
          <a:lstStyle/>
          <a:p>
            <a:r>
              <a:rPr lang="en-US" sz="1600">
                <a:latin typeface="Times New Roman" panose="02020603050405020304" pitchFamily="18" charset="0"/>
                <a:cs typeface="Times New Roman" panose="02020603050405020304" pitchFamily="18" charset="0"/>
              </a:rPr>
              <a:t>Another   serious   attempt </a:t>
            </a:r>
            <a:r>
              <a:rPr lang="en-US" altLang="en-US" sz="1600">
                <a:latin typeface="Times New Roman" panose="02020603050405020304" pitchFamily="18" charset="0"/>
                <a:cs typeface="Times New Roman" panose="02020603050405020304" pitchFamily="18" charset="0"/>
              </a:rPr>
              <a:t>, after Education Commision and NPE 1968,</a:t>
            </a:r>
            <a:r>
              <a:rPr lang="en-US" sz="1600">
                <a:latin typeface="Times New Roman" panose="02020603050405020304" pitchFamily="18" charset="0"/>
                <a:cs typeface="Times New Roman" panose="02020603050405020304" pitchFamily="18" charset="0"/>
              </a:rPr>
              <a:t> was  made   to   formulate   a comprehensive  policy on education based on a national consensus when  the  Central  Government brought out the draft  of  a  new    National  Policy on Education in 1979 which envisaged  to  </a:t>
            </a:r>
            <a:r>
              <a:rPr lang="en-US" sz="1600">
                <a:solidFill>
                  <a:srgbClr val="FF0000"/>
                </a:solidFill>
                <a:latin typeface="Times New Roman" panose="02020603050405020304" pitchFamily="18" charset="0"/>
                <a:cs typeface="Times New Roman" panose="02020603050405020304" pitchFamily="18" charset="0"/>
              </a:rPr>
              <a:t>recast   education  at  all  levels </a:t>
            </a:r>
            <a:r>
              <a:rPr lang="en-US" sz="1600">
                <a:latin typeface="Times New Roman" panose="02020603050405020304" pitchFamily="18" charset="0"/>
                <a:cs typeface="Times New Roman" panose="02020603050405020304" pitchFamily="18" charset="0"/>
              </a:rPr>
              <a:t>so as to make  the  education  process   functional  in relation to the felt needs and  potentialities  of   the  people. Highlights of the draft policy include </a:t>
            </a:r>
          </a:p>
          <a:p>
            <a:r>
              <a:rPr lang="en-US" altLang="en-US" sz="1600">
                <a:latin typeface="Times New Roman" panose="02020603050405020304" pitchFamily="18" charset="0"/>
                <a:cs typeface="Times New Roman" panose="02020603050405020304" pitchFamily="18" charset="0"/>
              </a:rPr>
              <a:t>Universal Elementary Education, which further included; Common School System with </a:t>
            </a:r>
            <a:r>
              <a:rPr lang="en-US" sz="1600">
                <a:latin typeface="Times New Roman" panose="02020603050405020304" pitchFamily="18" charset="0"/>
                <a:cs typeface="Times New Roman" panose="02020603050405020304" pitchFamily="18" charset="0"/>
              </a:rPr>
              <a:t>Neighbourhood School Plan </a:t>
            </a:r>
          </a:p>
          <a:p>
            <a:r>
              <a:rPr lang="en-US" altLang="en-US" sz="1600">
                <a:latin typeface="Times New Roman" panose="02020603050405020304" pitchFamily="18" charset="0"/>
                <a:cs typeface="Times New Roman" panose="02020603050405020304" pitchFamily="18" charset="0"/>
              </a:rPr>
              <a:t>Adult education</a:t>
            </a:r>
          </a:p>
          <a:p>
            <a:r>
              <a:rPr lang="en-US" altLang="en-US" sz="1600">
                <a:latin typeface="Times New Roman" panose="02020603050405020304" pitchFamily="18" charset="0"/>
                <a:cs typeface="Times New Roman" panose="02020603050405020304" pitchFamily="18" charset="0"/>
              </a:rPr>
              <a:t>Secondary education; vocational education</a:t>
            </a:r>
            <a:endParaRPr lang="en-US" sz="1600">
              <a:latin typeface="Times New Roman" panose="02020603050405020304" pitchFamily="18" charset="0"/>
              <a:cs typeface="Times New Roman" panose="02020603050405020304" pitchFamily="18" charset="0"/>
            </a:endParaRPr>
          </a:p>
          <a:p>
            <a:r>
              <a:rPr lang="en-US" altLang="en-US" sz="1600">
                <a:latin typeface="Times New Roman" panose="02020603050405020304" pitchFamily="18" charset="0"/>
                <a:cs typeface="Times New Roman" panose="02020603050405020304" pitchFamily="18" charset="0"/>
              </a:rPr>
              <a:t>D</a:t>
            </a:r>
            <a:r>
              <a:rPr lang="en-US" sz="1600">
                <a:latin typeface="Times New Roman" panose="02020603050405020304" pitchFamily="18" charset="0"/>
                <a:cs typeface="Times New Roman" panose="02020603050405020304" pitchFamily="18" charset="0"/>
              </a:rPr>
              <a:t>iversification and reduction of academic load, </a:t>
            </a:r>
          </a:p>
          <a:p>
            <a:r>
              <a:rPr lang="en-US" altLang="en-US" sz="1600">
                <a:latin typeface="Times New Roman" panose="02020603050405020304" pitchFamily="18" charset="0"/>
                <a:cs typeface="Times New Roman" panose="02020603050405020304" pitchFamily="18" charset="0"/>
              </a:rPr>
              <a:t>Three-language formula</a:t>
            </a:r>
          </a:p>
          <a:p>
            <a:r>
              <a:rPr lang="en-US" altLang="en-US" sz="1600">
                <a:latin typeface="Times New Roman" panose="02020603050405020304" pitchFamily="18" charset="0"/>
                <a:cs typeface="Times New Roman" panose="02020603050405020304" pitchFamily="18" charset="0"/>
              </a:rPr>
              <a:t>Medium of instruction</a:t>
            </a:r>
          </a:p>
          <a:p>
            <a:r>
              <a:rPr lang="en-US" altLang="en-US" sz="1600">
                <a:latin typeface="Times New Roman" panose="02020603050405020304" pitchFamily="18" charset="0"/>
                <a:cs typeface="Times New Roman" panose="02020603050405020304" pitchFamily="18" charset="0"/>
              </a:rPr>
              <a:t>Examination reform</a:t>
            </a:r>
            <a:endParaRPr lang="en-US" sz="1600">
              <a:latin typeface="Times New Roman" panose="02020603050405020304" pitchFamily="18" charset="0"/>
              <a:cs typeface="Times New Roman" panose="02020603050405020304" pitchFamily="18" charset="0"/>
            </a:endParaRPr>
          </a:p>
          <a:p>
            <a:r>
              <a:rPr lang="en-US" sz="1600">
                <a:latin typeface="Times New Roman" panose="02020603050405020304" pitchFamily="18" charset="0"/>
                <a:cs typeface="Times New Roman" panose="02020603050405020304" pitchFamily="18" charset="0"/>
              </a:rPr>
              <a:t>Community participation, </a:t>
            </a:r>
          </a:p>
          <a:p>
            <a:r>
              <a:rPr lang="en-US" sz="1600">
                <a:latin typeface="Times New Roman" panose="02020603050405020304" pitchFamily="18" charset="0"/>
                <a:cs typeface="Times New Roman" panose="02020603050405020304" pitchFamily="18" charset="0"/>
              </a:rPr>
              <a:t>Agriculture &amp; Medical Education, </a:t>
            </a:r>
          </a:p>
          <a:p>
            <a:r>
              <a:rPr lang="en-US" altLang="en-US" sz="1600">
                <a:latin typeface="Times New Roman" panose="02020603050405020304" pitchFamily="18" charset="0"/>
                <a:cs typeface="Times New Roman" panose="02020603050405020304" pitchFamily="18" charset="0"/>
              </a:rPr>
              <a:t>C</a:t>
            </a:r>
            <a:r>
              <a:rPr lang="en-US" sz="1600">
                <a:latin typeface="Times New Roman" panose="02020603050405020304" pitchFamily="18" charset="0"/>
                <a:cs typeface="Times New Roman" panose="02020603050405020304" pitchFamily="18" charset="0"/>
              </a:rPr>
              <a:t>ontrol of fee structure of Public Schools etc. </a:t>
            </a:r>
          </a:p>
          <a:p>
            <a:r>
              <a:rPr lang="en-US" sz="1600">
                <a:latin typeface="Times New Roman" panose="02020603050405020304" pitchFamily="18" charset="0"/>
                <a:cs typeface="Times New Roman" panose="02020603050405020304" pitchFamily="18" charset="0"/>
              </a:rPr>
              <a:t>It was intended to have a nationwide debate on the document before its eventual finalisation as a critical Policy Statement to charter the development of education for the next two decades i.e. upto the end of twentieth century. However, due to some political uncertainty during the period, the proposed policy could not take off</a:t>
            </a:r>
            <a:r>
              <a:rPr lang="en-US" altLang="en-US" sz="1600">
                <a:latin typeface="Times New Roman" panose="02020603050405020304" pitchFamily="18" charset="0"/>
                <a:cs typeface="Times New Roman" panose="02020603050405020304" pitchFamily="18" charset="0"/>
              </a:rPr>
              <a:t>.</a:t>
            </a:r>
            <a:endParaRPr lang="en-US" sz="1600">
              <a:latin typeface="Times New Roman" panose="02020603050405020304" pitchFamily="18" charset="0"/>
              <a:cs typeface="Times New Roman" panose="02020603050405020304" pitchFamily="18" charset="0"/>
            </a:endParaRPr>
          </a:p>
          <a:p>
            <a:endParaRPr lang="en-US" sz="1600">
              <a:latin typeface="Times New Roman" panose="02020603050405020304" pitchFamily="18" charset="0"/>
              <a:cs typeface="Times New Roman" panose="02020603050405020304" pitchFamily="18" charset="0"/>
            </a:endParaRPr>
          </a:p>
          <a:p>
            <a:pPr marL="0" indent="0">
              <a:buNone/>
            </a:pPr>
            <a:endParaRPr lang="en-US" sz="1600">
              <a:latin typeface="Times New Roman" panose="02020603050405020304" pitchFamily="18" charset="0"/>
              <a:cs typeface="Times New Roman" panose="02020603050405020304" pitchFamily="18" charset="0"/>
            </a:endParaRPr>
          </a:p>
          <a:p>
            <a:pPr marL="0" indent="0">
              <a:buNone/>
            </a:pPr>
            <a:endParaRPr lang="en-US" sz="1600">
              <a:latin typeface="Times New Roman" panose="02020603050405020304" pitchFamily="18" charset="0"/>
              <a:cs typeface="Times New Roman" panose="02020603050405020304" pitchFamily="18" charset="0"/>
            </a:endParaRPr>
          </a:p>
          <a:p>
            <a:pPr marL="0" indent="0">
              <a:buNone/>
            </a:pPr>
            <a:r>
              <a:rPr lang="en-US" sz="1400">
                <a:latin typeface="Times New Roman" panose="02020603050405020304" pitchFamily="18" charset="0"/>
                <a:cs typeface="Times New Roman" panose="02020603050405020304" pitchFamily="18" charset="0"/>
              </a:rPr>
              <a:t>(PDF) Evolution of National Policy on Education in India. Available from: https://www.researchgate.net/publication/316547693_Evolution_of_National_Policy_on_Education_in_India [accessed Sep 02 2018].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6055" y="478155"/>
            <a:ext cx="8885555" cy="5901055"/>
          </a:xfrm>
        </p:spPr>
        <p:txBody>
          <a:bodyPr>
            <a:normAutofit fontScale="90000" lnSpcReduction="10000"/>
          </a:bodyPr>
          <a:lstStyle/>
          <a:p>
            <a:pPr algn="just"/>
            <a:r>
              <a:rPr lang="en-US">
                <a:latin typeface="Times New Roman" panose="02020603050405020304" pitchFamily="18" charset="0"/>
                <a:cs typeface="Times New Roman" panose="02020603050405020304" pitchFamily="18" charset="0"/>
              </a:rPr>
              <a:t>The National Policy on Education (NPE) was announced in 1986 </a:t>
            </a:r>
            <a:r>
              <a:rPr lang="en-US" altLang="en-US">
                <a:latin typeface="Times New Roman" panose="02020603050405020304" pitchFamily="18" charset="0"/>
                <a:cs typeface="Times New Roman" panose="02020603050405020304" pitchFamily="18" charset="0"/>
              </a:rPr>
              <a:t>after 1968 policy</a:t>
            </a:r>
            <a:r>
              <a:rPr lang="en-US">
                <a:latin typeface="Times New Roman" panose="02020603050405020304" pitchFamily="18" charset="0"/>
                <a:cs typeface="Times New Roman" panose="02020603050405020304" pitchFamily="18" charset="0"/>
              </a:rPr>
              <a:t>, to prepare India for the next century </a:t>
            </a:r>
            <a:r>
              <a:rPr lang="en-US" altLang="en-US">
                <a:latin typeface="Times New Roman" panose="02020603050405020304" pitchFamily="18" charset="0"/>
                <a:cs typeface="Times New Roman" panose="02020603050405020304" pitchFamily="18" charset="0"/>
              </a:rPr>
              <a:t>or 21</a:t>
            </a:r>
            <a:r>
              <a:rPr lang="en-US" altLang="en-US" baseline="30000">
                <a:latin typeface="Times New Roman" panose="02020603050405020304" pitchFamily="18" charset="0"/>
                <a:cs typeface="Times New Roman" panose="02020603050405020304" pitchFamily="18" charset="0"/>
              </a:rPr>
              <a:t>st </a:t>
            </a:r>
            <a:r>
              <a:rPr lang="en-US" altLang="en-US">
                <a:latin typeface="Times New Roman" panose="02020603050405020304" pitchFamily="18" charset="0"/>
                <a:cs typeface="Times New Roman" panose="02020603050405020304" pitchFamily="18" charset="0"/>
              </a:rPr>
              <a:t>century needs and requirements. </a:t>
            </a:r>
            <a:endParaRPr lang="en-US">
              <a:latin typeface="Times New Roman" panose="02020603050405020304" pitchFamily="18" charset="0"/>
              <a:cs typeface="Times New Roman" panose="02020603050405020304" pitchFamily="18" charset="0"/>
            </a:endParaRPr>
          </a:p>
          <a:p>
            <a:pPr marL="109855" indent="0" algn="just">
              <a:buNone/>
            </a:pPr>
            <a:endParaRPr lang="en-US">
              <a:latin typeface="Times New Roman" panose="02020603050405020304" pitchFamily="18" charset="0"/>
              <a:cs typeface="Times New Roman" panose="02020603050405020304" pitchFamily="18" charset="0"/>
            </a:endParaRPr>
          </a:p>
          <a:p>
            <a:pPr marL="109855" indent="0" algn="just">
              <a:buNone/>
            </a:pPr>
            <a:r>
              <a:rPr lang="en-US">
                <a:latin typeface="Times New Roman" panose="02020603050405020304" pitchFamily="18" charset="0"/>
                <a:cs typeface="Times New Roman" panose="02020603050405020304" pitchFamily="18" charset="0"/>
              </a:rPr>
              <a:t>The introduction of the policy makes it very humane and shows faith in changes, as per their requirement. It starts, “</a:t>
            </a:r>
            <a:r>
              <a:rPr lang="en-US">
                <a:solidFill>
                  <a:srgbClr val="FF0000"/>
                </a:solidFill>
                <a:latin typeface="Times New Roman" panose="02020603050405020304" pitchFamily="18" charset="0"/>
                <a:cs typeface="Times New Roman" panose="02020603050405020304" pitchFamily="18" charset="0"/>
              </a:rPr>
              <a:t>Education has continued to evolve, diversify and extend its reach and coverage since the dawn of human history. Every country develops its system of education to express and promote its unique socio-cultural identity and also to meet the challenges of the times. There are moments in history when a new direction has to be given to an age-old process. That moment is today.(1.1)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240" y="734695"/>
            <a:ext cx="8844280" cy="5781040"/>
          </a:xfrm>
        </p:spPr>
        <p:txBody>
          <a:bodyPr/>
          <a:lstStyle/>
          <a:p>
            <a:pPr marL="0" indent="0" algn="ctr">
              <a:buNone/>
            </a:pPr>
            <a:r>
              <a:rPr lang="en-US" altLang="en-US" b="1">
                <a:solidFill>
                  <a:schemeClr val="tx1"/>
                </a:solidFill>
                <a:latin typeface="Times New Roman" panose="02020603050405020304" pitchFamily="18" charset="0"/>
                <a:cs typeface="Times New Roman" panose="02020603050405020304" pitchFamily="18" charset="0"/>
              </a:rPr>
              <a:t>1. NATIONAL SYSTEM OF EDUCATION</a:t>
            </a:r>
          </a:p>
          <a:p>
            <a:pPr algn="just"/>
            <a:r>
              <a:rPr lang="en-US" altLang="en-US" sz="1800">
                <a:solidFill>
                  <a:schemeClr val="tx1"/>
                </a:solidFill>
                <a:latin typeface="Times New Roman" panose="02020603050405020304" pitchFamily="18" charset="0"/>
                <a:cs typeface="Times New Roman" panose="02020603050405020304" pitchFamily="18" charset="0"/>
              </a:rPr>
              <a:t>Firstly, it should be noticed that the </a:t>
            </a:r>
            <a:r>
              <a:rPr lang="en-US" altLang="en-US" sz="1800">
                <a:solidFill>
                  <a:srgbClr val="FF0000"/>
                </a:solidFill>
                <a:latin typeface="Times New Roman" panose="02020603050405020304" pitchFamily="18" charset="0"/>
                <a:cs typeface="Times New Roman" panose="02020603050405020304" pitchFamily="18" charset="0"/>
              </a:rPr>
              <a:t>ideas of the national system of education evolved between 1906</a:t>
            </a:r>
            <a:r>
              <a:rPr lang="en-US" altLang="en-US" sz="1800">
                <a:solidFill>
                  <a:schemeClr val="tx1"/>
                </a:solidFill>
                <a:latin typeface="Times New Roman" panose="02020603050405020304" pitchFamily="18" charset="0"/>
                <a:cs typeface="Times New Roman" panose="02020603050405020304" pitchFamily="18" charset="0"/>
              </a:rPr>
              <a:t> when the </a:t>
            </a:r>
            <a:r>
              <a:rPr lang="en-US" altLang="en-US" sz="1800">
                <a:solidFill>
                  <a:srgbClr val="FF0000"/>
                </a:solidFill>
                <a:latin typeface="Times New Roman" panose="02020603050405020304" pitchFamily="18" charset="0"/>
                <a:cs typeface="Times New Roman" panose="02020603050405020304" pitchFamily="18" charset="0"/>
              </a:rPr>
              <a:t>Indian National Congress</a:t>
            </a:r>
            <a:r>
              <a:rPr lang="en-US" altLang="en-US" sz="1800">
                <a:solidFill>
                  <a:schemeClr val="tx1"/>
                </a:solidFill>
                <a:latin typeface="Times New Roman" panose="02020603050405020304" pitchFamily="18" charset="0"/>
                <a:cs typeface="Times New Roman" panose="02020603050405020304" pitchFamily="18" charset="0"/>
              </a:rPr>
              <a:t> adopted its Resolution on national education and</a:t>
            </a:r>
            <a:r>
              <a:rPr lang="en-US" altLang="en-US" sz="1800">
                <a:solidFill>
                  <a:srgbClr val="FF0000"/>
                </a:solidFill>
                <a:latin typeface="Times New Roman" panose="02020603050405020304" pitchFamily="18" charset="0"/>
                <a:cs typeface="Times New Roman" panose="02020603050405020304" pitchFamily="18" charset="0"/>
              </a:rPr>
              <a:t> 1966 when the Education Commission</a:t>
            </a:r>
            <a:r>
              <a:rPr lang="en-US" altLang="en-US" sz="1800">
                <a:solidFill>
                  <a:schemeClr val="tx1"/>
                </a:solidFill>
                <a:latin typeface="Times New Roman" panose="02020603050405020304" pitchFamily="18" charset="0"/>
                <a:cs typeface="Times New Roman" panose="02020603050405020304" pitchFamily="18" charset="0"/>
              </a:rPr>
              <a:t> submitted its report were conceived in very different social, economic and political contexts. </a:t>
            </a:r>
          </a:p>
          <a:p>
            <a:pPr algn="just"/>
            <a:r>
              <a:rPr lang="en-US" altLang="en-US" sz="1800">
                <a:solidFill>
                  <a:schemeClr val="tx1"/>
                </a:solidFill>
                <a:latin typeface="Times New Roman" panose="02020603050405020304" pitchFamily="18" charset="0"/>
                <a:cs typeface="Times New Roman" panose="02020603050405020304" pitchFamily="18" charset="0"/>
              </a:rPr>
              <a:t>It was further recommended by NPE 1968 after a great deal of controversial discussions uopn this concept among </a:t>
            </a:r>
            <a:r>
              <a:rPr lang="" altLang="en-US" sz="1800">
                <a:solidFill>
                  <a:schemeClr val="tx1"/>
                </a:solidFill>
                <a:latin typeface="Times New Roman" panose="02020603050405020304" pitchFamily="18" charset="0"/>
                <a:cs typeface="Times New Roman" panose="02020603050405020304" pitchFamily="18" charset="0"/>
              </a:rPr>
              <a:t>the </a:t>
            </a:r>
            <a:r>
              <a:rPr lang="en-US" altLang="en-US" sz="1800">
                <a:solidFill>
                  <a:schemeClr val="tx1"/>
                </a:solidFill>
                <a:latin typeface="Times New Roman" panose="02020603050405020304" pitchFamily="18" charset="0"/>
                <a:cs typeface="Times New Roman" panose="02020603050405020304" pitchFamily="18" charset="0"/>
              </a:rPr>
              <a:t>members of parliament and others. </a:t>
            </a:r>
          </a:p>
          <a:p>
            <a:pPr algn="just"/>
            <a:r>
              <a:rPr lang="en-US" altLang="en-US" sz="1800">
                <a:solidFill>
                  <a:schemeClr val="tx1"/>
                </a:solidFill>
                <a:latin typeface="Times New Roman" panose="02020603050405020304" pitchFamily="18" charset="0"/>
                <a:cs typeface="Times New Roman" panose="02020603050405020304" pitchFamily="18" charset="0"/>
              </a:rPr>
              <a:t>In NPE 1986, the concept of National System of Education implies that, </a:t>
            </a:r>
            <a:r>
              <a:rPr lang="en-US" altLang="en-US" sz="1800">
                <a:solidFill>
                  <a:srgbClr val="FF0000"/>
                </a:solidFill>
                <a:latin typeface="Times New Roman" panose="02020603050405020304" pitchFamily="18" charset="0"/>
                <a:cs typeface="Times New Roman" panose="02020603050405020304" pitchFamily="18" charset="0"/>
              </a:rPr>
              <a:t>up to a given level, all students, irrespective of caste, creed, location or sex, have access to education of a comparable quality. </a:t>
            </a:r>
            <a:r>
              <a:rPr lang="en-US" altLang="en-US" sz="1800">
                <a:solidFill>
                  <a:schemeClr val="tx1"/>
                </a:solidFill>
                <a:latin typeface="Times New Roman" panose="02020603050405020304" pitchFamily="18" charset="0"/>
                <a:cs typeface="Times New Roman" panose="02020603050405020304" pitchFamily="18" charset="0"/>
              </a:rPr>
              <a:t>Effective measures will be taken w.r.t.:</a:t>
            </a:r>
          </a:p>
          <a:p>
            <a:pPr algn="just">
              <a:buFont typeface="Wingdings" panose="05000000000000000000" charset="0"/>
              <a:buChar char="Ø"/>
            </a:pPr>
            <a:r>
              <a:rPr lang="en-US" altLang="en-US" sz="1800">
                <a:solidFill>
                  <a:srgbClr val="FF0000"/>
                </a:solidFill>
                <a:latin typeface="Times New Roman" panose="02020603050405020304" pitchFamily="18" charset="0"/>
                <a:cs typeface="Times New Roman" panose="02020603050405020304" pitchFamily="18" charset="0"/>
              </a:rPr>
              <a:t>Common School System:</a:t>
            </a:r>
            <a:r>
              <a:rPr lang="en-US" altLang="en-US" sz="1800">
                <a:solidFill>
                  <a:schemeClr val="tx1"/>
                </a:solidFill>
                <a:latin typeface="Times New Roman" panose="02020603050405020304" pitchFamily="18" charset="0"/>
                <a:cs typeface="Times New Roman" panose="02020603050405020304" pitchFamily="18" charset="0"/>
              </a:rPr>
              <a:t> Post-independence the concept of common school system was recommended by Education Commission  which used two expresions in this regard; </a:t>
            </a:r>
            <a:r>
              <a:rPr lang="en-US" altLang="en-US" sz="1800" i="1">
                <a:solidFill>
                  <a:schemeClr val="tx1"/>
                </a:solidFill>
                <a:latin typeface="Times New Roman" panose="02020603050405020304" pitchFamily="18" charset="0"/>
                <a:cs typeface="Times New Roman" panose="02020603050405020304" pitchFamily="18" charset="0"/>
              </a:rPr>
              <a:t>the common school system of public education and the neighbourhood school </a:t>
            </a:r>
            <a:r>
              <a:rPr lang="en-US" altLang="en-US" sz="1800">
                <a:solidFill>
                  <a:schemeClr val="tx1"/>
                </a:solidFill>
                <a:latin typeface="Times New Roman" panose="02020603050405020304" pitchFamily="18" charset="0"/>
                <a:cs typeface="Times New Roman" panose="02020603050405020304" pitchFamily="18" charset="0"/>
              </a:rPr>
              <a:t>which was an integral part of the former.</a:t>
            </a:r>
          </a:p>
          <a:p>
            <a:pPr algn="just">
              <a:buFont typeface="Wingdings" panose="05000000000000000000" charset="0"/>
              <a:buChar char="Ø"/>
            </a:pPr>
            <a:r>
              <a:rPr lang="en-US" altLang="en-US" sz="1800">
                <a:solidFill>
                  <a:srgbClr val="FF0000"/>
                </a:solidFill>
                <a:latin typeface="Times New Roman" panose="02020603050405020304" pitchFamily="18" charset="0"/>
                <a:cs typeface="Times New Roman" panose="02020603050405020304" pitchFamily="18" charset="0"/>
              </a:rPr>
              <a:t>Common Educational Structure:</a:t>
            </a:r>
            <a:r>
              <a:rPr lang="en-US" altLang="en-US" sz="1800">
                <a:solidFill>
                  <a:schemeClr val="tx1"/>
                </a:solidFill>
                <a:latin typeface="Times New Roman" panose="02020603050405020304" pitchFamily="18" charset="0"/>
                <a:cs typeface="Times New Roman" panose="02020603050405020304" pitchFamily="18" charset="0"/>
              </a:rPr>
              <a:t> The 10+2+3 structure has now been accepted in all parts of the country. Regarding the </a:t>
            </a:r>
            <a:r>
              <a:rPr lang="en-US" altLang="en-US" sz="1800">
                <a:solidFill>
                  <a:srgbClr val="FF0000"/>
                </a:solidFill>
                <a:latin typeface="Times New Roman" panose="02020603050405020304" pitchFamily="18" charset="0"/>
                <a:cs typeface="Times New Roman" panose="02020603050405020304" pitchFamily="18" charset="0"/>
              </a:rPr>
              <a:t>further break-up of the first 10 years</a:t>
            </a:r>
            <a:r>
              <a:rPr lang="en-US" altLang="en-US" sz="1800">
                <a:solidFill>
                  <a:schemeClr val="tx1"/>
                </a:solidFill>
                <a:latin typeface="Times New Roman" panose="02020603050405020304" pitchFamily="18" charset="0"/>
                <a:cs typeface="Times New Roman" panose="02020603050405020304" pitchFamily="18" charset="0"/>
              </a:rPr>
              <a:t> efforts will be made to move towards an elementary system comprising </a:t>
            </a:r>
            <a:r>
              <a:rPr lang="en-US" altLang="en-US" sz="1800">
                <a:solidFill>
                  <a:srgbClr val="FF0000"/>
                </a:solidFill>
                <a:latin typeface="Times New Roman" panose="02020603050405020304" pitchFamily="18" charset="0"/>
                <a:cs typeface="Times New Roman" panose="02020603050405020304" pitchFamily="18" charset="0"/>
              </a:rPr>
              <a:t>5 years of primary education</a:t>
            </a:r>
            <a:r>
              <a:rPr lang="en-US" altLang="en-US" sz="1800">
                <a:solidFill>
                  <a:schemeClr val="tx1"/>
                </a:solidFill>
                <a:latin typeface="Times New Roman" panose="02020603050405020304" pitchFamily="18" charset="0"/>
                <a:cs typeface="Times New Roman" panose="02020603050405020304" pitchFamily="18" charset="0"/>
              </a:rPr>
              <a:t> and </a:t>
            </a:r>
            <a:r>
              <a:rPr lang="en-US" altLang="en-US" sz="1800">
                <a:solidFill>
                  <a:srgbClr val="FF0000"/>
                </a:solidFill>
                <a:latin typeface="Times New Roman" panose="02020603050405020304" pitchFamily="18" charset="0"/>
                <a:cs typeface="Times New Roman" panose="02020603050405020304" pitchFamily="18" charset="0"/>
              </a:rPr>
              <a:t>3 years of upper primary</a:t>
            </a:r>
            <a:r>
              <a:rPr lang="en-US" altLang="en-US" sz="1800">
                <a:solidFill>
                  <a:schemeClr val="tx1"/>
                </a:solidFill>
                <a:latin typeface="Times New Roman" panose="02020603050405020304" pitchFamily="18" charset="0"/>
                <a:cs typeface="Times New Roman" panose="02020603050405020304" pitchFamily="18" charset="0"/>
              </a:rPr>
              <a:t>, followed by </a:t>
            </a:r>
            <a:r>
              <a:rPr lang="en-US" altLang="en-US" sz="1800">
                <a:solidFill>
                  <a:srgbClr val="FF0000"/>
                </a:solidFill>
                <a:latin typeface="Times New Roman" panose="02020603050405020304" pitchFamily="18" charset="0"/>
                <a:cs typeface="Times New Roman" panose="02020603050405020304" pitchFamily="18" charset="0"/>
              </a:rPr>
              <a:t>2 years of High School.</a:t>
            </a:r>
          </a:p>
        </p:txBody>
      </p:sp>
      <p:sp>
        <p:nvSpPr>
          <p:cNvPr id="3" name="Title 2"/>
          <p:cNvSpPr>
            <a:spLocks noGrp="1"/>
          </p:cNvSpPr>
          <p:nvPr>
            <p:ph type="title"/>
          </p:nvPr>
        </p:nvSpPr>
        <p:spPr>
          <a:xfrm>
            <a:off x="457200" y="99695"/>
            <a:ext cx="8229600" cy="635000"/>
          </a:xfrm>
        </p:spPr>
        <p:txBody>
          <a:bodyPr/>
          <a:lstStyle/>
          <a:p>
            <a:pPr algn="ctr"/>
            <a:r>
              <a:rPr lang="en-US" altLang="en-US" b="1">
                <a:latin typeface="Times New Roman" panose="02020603050405020304" pitchFamily="18" charset="0"/>
                <a:cs typeface="Times New Roman" panose="02020603050405020304" pitchFamily="18" charset="0"/>
              </a:rPr>
              <a:t>Recommendations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055" y="260985"/>
            <a:ext cx="9026525" cy="6692900"/>
          </a:xfrm>
        </p:spPr>
        <p:txBody>
          <a:bodyPr/>
          <a:lstStyle/>
          <a:p>
            <a:pPr algn="just"/>
            <a:r>
              <a:rPr lang="en-US" altLang="en-US" sz="1800" b="1">
                <a:solidFill>
                  <a:schemeClr val="tx1"/>
                </a:solidFill>
                <a:latin typeface="Times New Roman" panose="02020603050405020304" pitchFamily="18" charset="0"/>
                <a:cs typeface="Times New Roman" panose="02020603050405020304" pitchFamily="18" charset="0"/>
              </a:rPr>
              <a:t>N</a:t>
            </a:r>
            <a:r>
              <a:rPr lang="en-US" sz="1800" b="1">
                <a:solidFill>
                  <a:schemeClr val="tx1"/>
                </a:solidFill>
                <a:latin typeface="Times New Roman" panose="02020603050405020304" pitchFamily="18" charset="0"/>
                <a:cs typeface="Times New Roman" panose="02020603050405020304" pitchFamily="18" charset="0"/>
              </a:rPr>
              <a:t>ational </a:t>
            </a:r>
            <a:r>
              <a:rPr lang="en-US" altLang="en-US" sz="1800" b="1">
                <a:solidFill>
                  <a:schemeClr val="tx1"/>
                </a:solidFill>
                <a:latin typeface="Times New Roman" panose="02020603050405020304" pitchFamily="18" charset="0"/>
                <a:cs typeface="Times New Roman" panose="02020603050405020304" pitchFamily="18" charset="0"/>
              </a:rPr>
              <a:t>C</a:t>
            </a:r>
            <a:r>
              <a:rPr lang="en-US" sz="1800" b="1">
                <a:solidFill>
                  <a:schemeClr val="tx1"/>
                </a:solidFill>
                <a:latin typeface="Times New Roman" panose="02020603050405020304" pitchFamily="18" charset="0"/>
                <a:cs typeface="Times New Roman" panose="02020603050405020304" pitchFamily="18" charset="0"/>
              </a:rPr>
              <a:t>urricular </a:t>
            </a:r>
            <a:r>
              <a:rPr lang="en-US" altLang="en-US" sz="1800" b="1">
                <a:solidFill>
                  <a:schemeClr val="tx1"/>
                </a:solidFill>
                <a:latin typeface="Times New Roman" panose="02020603050405020304" pitchFamily="18" charset="0"/>
                <a:cs typeface="Times New Roman" panose="02020603050405020304" pitchFamily="18" charset="0"/>
              </a:rPr>
              <a:t>F</a:t>
            </a:r>
            <a:r>
              <a:rPr lang="en-US" sz="1800" b="1">
                <a:solidFill>
                  <a:schemeClr val="tx1"/>
                </a:solidFill>
                <a:latin typeface="Times New Roman" panose="02020603050405020304" pitchFamily="18" charset="0"/>
                <a:cs typeface="Times New Roman" panose="02020603050405020304" pitchFamily="18" charset="0"/>
              </a:rPr>
              <a:t>ramework</a:t>
            </a:r>
            <a:r>
              <a:rPr lang="en-US" altLang="en-US" sz="1800" b="1">
                <a:solidFill>
                  <a:schemeClr val="tx1"/>
                </a:solidFill>
                <a:latin typeface="Times New Roman" panose="02020603050405020304" pitchFamily="18" charset="0"/>
                <a:cs typeface="Times New Roman" panose="02020603050405020304" pitchFamily="18" charset="0"/>
              </a:rPr>
              <a:t>:</a:t>
            </a:r>
            <a:r>
              <a:rPr lang="en-US" altLang="en-US" sz="1800">
                <a:latin typeface="Times New Roman" panose="02020603050405020304" pitchFamily="18" charset="0"/>
                <a:cs typeface="Times New Roman" panose="02020603050405020304" pitchFamily="18" charset="0"/>
              </a:rPr>
              <a:t> It contains </a:t>
            </a:r>
            <a:r>
              <a:rPr lang="en-US" altLang="en-US" sz="1800">
                <a:solidFill>
                  <a:srgbClr val="FF0000"/>
                </a:solidFill>
                <a:latin typeface="Times New Roman" panose="02020603050405020304" pitchFamily="18" charset="0"/>
                <a:cs typeface="Times New Roman" panose="02020603050405020304" pitchFamily="18" charset="0"/>
              </a:rPr>
              <a:t>a common core </a:t>
            </a:r>
            <a:r>
              <a:rPr lang="en-US" altLang="en-US" sz="1800">
                <a:latin typeface="Times New Roman" panose="02020603050405020304" pitchFamily="18" charset="0"/>
                <a:cs typeface="Times New Roman" panose="02020603050405020304" pitchFamily="18" charset="0"/>
              </a:rPr>
              <a:t>which will include the history of India's freedom movement, the constitutional obligations and other content essential to nurture national identity. These elements will </a:t>
            </a:r>
            <a:r>
              <a:rPr lang="en-US" altLang="en-US" sz="1800">
                <a:solidFill>
                  <a:srgbClr val="FF0000"/>
                </a:solidFill>
                <a:latin typeface="Times New Roman" panose="02020603050405020304" pitchFamily="18" charset="0"/>
                <a:cs typeface="Times New Roman" panose="02020603050405020304" pitchFamily="18" charset="0"/>
              </a:rPr>
              <a:t>cut across subject areas</a:t>
            </a:r>
            <a:r>
              <a:rPr lang="en-US" altLang="en-US" sz="1800">
                <a:latin typeface="Times New Roman" panose="02020603050405020304" pitchFamily="18" charset="0"/>
                <a:cs typeface="Times New Roman" panose="02020603050405020304" pitchFamily="18" charset="0"/>
              </a:rPr>
              <a:t> and will be designed to promote values such as India's common cultural heritage, </a:t>
            </a:r>
            <a:r>
              <a:rPr lang="en-US" altLang="en-US" sz="1800">
                <a:solidFill>
                  <a:srgbClr val="FF0000"/>
                </a:solidFill>
                <a:latin typeface="Times New Roman" panose="02020603050405020304" pitchFamily="18" charset="0"/>
                <a:cs typeface="Times New Roman" panose="02020603050405020304" pitchFamily="18" charset="0"/>
              </a:rPr>
              <a:t>egalitarianism, democracy and secularism, equality of the sexes, protection of the environment, removal of social barriers, observance of the small family norm and inculcation of the scientific temper</a:t>
            </a:r>
            <a:r>
              <a:rPr lang="en-US" altLang="en-US" sz="1800">
                <a:latin typeface="Times New Roman" panose="02020603050405020304" pitchFamily="18" charset="0"/>
                <a:cs typeface="Times New Roman" panose="02020603050405020304" pitchFamily="18" charset="0"/>
              </a:rPr>
              <a:t>. All educational programmes will be carried on in strict conformity with secular values.</a:t>
            </a:r>
          </a:p>
          <a:p>
            <a:pPr marL="0" indent="0" algn="just">
              <a:buNone/>
            </a:pPr>
            <a:endParaRPr lang="en-US" altLang="en-US" sz="1800">
              <a:latin typeface="Times New Roman" panose="02020603050405020304" pitchFamily="18" charset="0"/>
              <a:cs typeface="Times New Roman" panose="02020603050405020304" pitchFamily="18" charset="0"/>
            </a:endParaRPr>
          </a:p>
          <a:p>
            <a:pPr algn="just"/>
            <a:r>
              <a:rPr lang="en-US" altLang="en-US" sz="1800" b="1">
                <a:solidFill>
                  <a:schemeClr val="tx1"/>
                </a:solidFill>
                <a:latin typeface="Times New Roman" panose="02020603050405020304" pitchFamily="18" charset="0"/>
                <a:cs typeface="Times New Roman" panose="02020603050405020304" pitchFamily="18" charset="0"/>
              </a:rPr>
              <a:t>Equality of opportunity:</a:t>
            </a:r>
            <a:r>
              <a:rPr lang="en-US" altLang="en-US" sz="1800">
                <a:solidFill>
                  <a:srgbClr val="FF0000"/>
                </a:solidFill>
                <a:latin typeface="Times New Roman" panose="02020603050405020304" pitchFamily="18" charset="0"/>
                <a:cs typeface="Times New Roman" panose="02020603050405020304" pitchFamily="18" charset="0"/>
              </a:rPr>
              <a:t> </a:t>
            </a:r>
            <a:r>
              <a:rPr lang="en-US" altLang="en-US" sz="1800">
                <a:latin typeface="Times New Roman" panose="02020603050405020304" pitchFamily="18" charset="0"/>
                <a:cs typeface="Times New Roman" panose="02020603050405020304" pitchFamily="18" charset="0"/>
              </a:rPr>
              <a:t>To promote equality, it will be necessary to provide for equal opportunity to all </a:t>
            </a:r>
            <a:r>
              <a:rPr lang="en-US" altLang="en-US" sz="1800">
                <a:solidFill>
                  <a:srgbClr val="FF0000"/>
                </a:solidFill>
                <a:latin typeface="Times New Roman" panose="02020603050405020304" pitchFamily="18" charset="0"/>
                <a:cs typeface="Times New Roman" panose="02020603050405020304" pitchFamily="18" charset="0"/>
              </a:rPr>
              <a:t>not only in access, but also in the conditions for success.</a:t>
            </a:r>
          </a:p>
          <a:p>
            <a:pPr marL="0" indent="0" algn="just">
              <a:buNone/>
            </a:pPr>
            <a:endParaRPr lang="en-US" altLang="en-US" sz="1800">
              <a:solidFill>
                <a:srgbClr val="FF0000"/>
              </a:solidFill>
              <a:latin typeface="Times New Roman" panose="02020603050405020304" pitchFamily="18" charset="0"/>
              <a:cs typeface="Times New Roman" panose="02020603050405020304" pitchFamily="18" charset="0"/>
            </a:endParaRPr>
          </a:p>
          <a:p>
            <a:pPr algn="just"/>
            <a:r>
              <a:rPr lang="en-US" altLang="en-US" sz="1800" b="1">
                <a:solidFill>
                  <a:schemeClr val="tx1"/>
                </a:solidFill>
                <a:latin typeface="Times New Roman" panose="02020603050405020304" pitchFamily="18" charset="0"/>
                <a:cs typeface="Times New Roman" panose="02020603050405020304" pitchFamily="18" charset="0"/>
              </a:rPr>
              <a:t>Minimum Levels of Learning:</a:t>
            </a:r>
            <a:r>
              <a:rPr lang="en-US" altLang="en-US" sz="1800">
                <a:solidFill>
                  <a:srgbClr val="FF0000"/>
                </a:solidFill>
                <a:latin typeface="Times New Roman" panose="02020603050405020304" pitchFamily="18" charset="0"/>
                <a:cs typeface="Times New Roman" panose="02020603050405020304" pitchFamily="18" charset="0"/>
              </a:rPr>
              <a:t> </a:t>
            </a:r>
            <a:r>
              <a:rPr lang="en-US" altLang="en-US" sz="1800">
                <a:solidFill>
                  <a:schemeClr val="tx1"/>
                </a:solidFill>
                <a:latin typeface="Times New Roman" panose="02020603050405020304" pitchFamily="18" charset="0"/>
                <a:cs typeface="Times New Roman" panose="02020603050405020304" pitchFamily="18" charset="0"/>
              </a:rPr>
              <a:t>Minimum levels of learning will be laid down for each stage of education. Steps will also be taken to foster among students an understanding of the diverse cultural and social systems of the people living in different parts of the country. Besides the promotion of the link language, programmes will also be launched to increase substantially the translation of books from one language to another and to publish multi-lingual dictionaries and glossaries. </a:t>
            </a:r>
          </a:p>
          <a:p>
            <a:pPr marL="0" indent="0" algn="just">
              <a:buNone/>
            </a:pPr>
            <a:endParaRPr lang="en-US" altLang="en-US" sz="1800">
              <a:solidFill>
                <a:schemeClr val="tx1"/>
              </a:solidFill>
              <a:latin typeface="Times New Roman" panose="02020603050405020304" pitchFamily="18" charset="0"/>
              <a:cs typeface="Times New Roman" panose="02020603050405020304" pitchFamily="18" charset="0"/>
            </a:endParaRPr>
          </a:p>
          <a:p>
            <a:pPr algn="just"/>
            <a:r>
              <a:rPr lang="en-US" altLang="en-US" sz="1800" b="1">
                <a:solidFill>
                  <a:schemeClr val="tx1"/>
                </a:solidFill>
                <a:latin typeface="Times New Roman" panose="02020603050405020304" pitchFamily="18" charset="0"/>
                <a:cs typeface="Times New Roman" panose="02020603050405020304" pitchFamily="18" charset="0"/>
              </a:rPr>
              <a:t>Research and Development and Education in Science and Technology: </a:t>
            </a:r>
            <a:r>
              <a:rPr lang="en-US" altLang="en-US" sz="1800">
                <a:solidFill>
                  <a:schemeClr val="tx1"/>
                </a:solidFill>
                <a:latin typeface="Times New Roman" panose="02020603050405020304" pitchFamily="18" charset="0"/>
                <a:cs typeface="Times New Roman" panose="02020603050405020304" pitchFamily="18" charset="0"/>
              </a:rPr>
              <a:t>special measures will be taken to </a:t>
            </a:r>
            <a:r>
              <a:rPr lang="en-US" altLang="en-US" sz="1800">
                <a:solidFill>
                  <a:srgbClr val="FF0000"/>
                </a:solidFill>
                <a:latin typeface="Times New Roman" panose="02020603050405020304" pitchFamily="18" charset="0"/>
                <a:cs typeface="Times New Roman" panose="02020603050405020304" pitchFamily="18" charset="0"/>
              </a:rPr>
              <a:t>establish network arrangements </a:t>
            </a:r>
            <a:r>
              <a:rPr lang="en-US" altLang="en-US" sz="1800">
                <a:solidFill>
                  <a:schemeClr val="tx1"/>
                </a:solidFill>
                <a:latin typeface="Times New Roman" panose="02020603050405020304" pitchFamily="18" charset="0"/>
                <a:cs typeface="Times New Roman" panose="02020603050405020304" pitchFamily="18" charset="0"/>
              </a:rPr>
              <a:t>between different institutions in the country </a:t>
            </a:r>
            <a:r>
              <a:rPr lang="en-US" altLang="en-US" sz="1800">
                <a:solidFill>
                  <a:srgbClr val="FF0000"/>
                </a:solidFill>
                <a:latin typeface="Times New Roman" panose="02020603050405020304" pitchFamily="18" charset="0"/>
                <a:cs typeface="Times New Roman" panose="02020603050405020304" pitchFamily="18" charset="0"/>
              </a:rPr>
              <a:t>to pool their resources</a:t>
            </a:r>
            <a:r>
              <a:rPr lang="en-US" altLang="en-US" sz="1800">
                <a:solidFill>
                  <a:schemeClr val="tx1"/>
                </a:solidFill>
                <a:latin typeface="Times New Roman" panose="02020603050405020304" pitchFamily="18" charset="0"/>
                <a:cs typeface="Times New Roman" panose="02020603050405020304" pitchFamily="18" charset="0"/>
              </a:rPr>
              <a:t> and participate in projects of national importance.</a:t>
            </a:r>
          </a:p>
          <a:p>
            <a:pPr algn="just"/>
            <a:r>
              <a:rPr lang="en-US" altLang="en-US" sz="1800" b="1">
                <a:solidFill>
                  <a:schemeClr val="tx1"/>
                </a:solidFill>
                <a:latin typeface="Times New Roman" panose="02020603050405020304" pitchFamily="18" charset="0"/>
                <a:cs typeface="Times New Roman" panose="02020603050405020304" pitchFamily="18" charset="0"/>
              </a:rPr>
              <a:t>Life-long Education through Open and Distance learning</a:t>
            </a:r>
          </a:p>
          <a:p>
            <a:pPr marL="0" indent="0" algn="just">
              <a:buNone/>
            </a:pPr>
            <a:endParaRPr lang="en-US" altLang="en-US" sz="1800" b="1">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30" y="40640"/>
            <a:ext cx="8977630" cy="7031990"/>
          </a:xfrm>
        </p:spPr>
        <p:txBody>
          <a:bodyPr/>
          <a:lstStyle/>
          <a:p>
            <a:pPr algn="just"/>
            <a:r>
              <a:rPr lang="en-US" altLang="en-US" sz="1800" b="1">
                <a:solidFill>
                  <a:schemeClr val="tx1"/>
                </a:solidFill>
                <a:latin typeface="Times New Roman" panose="02020603050405020304" pitchFamily="18" charset="0"/>
                <a:cs typeface="Times New Roman" panose="02020603050405020304" pitchFamily="18" charset="0"/>
                <a:sym typeface="+mn-ea"/>
              </a:rPr>
              <a:t>Role of different institutions </a:t>
            </a:r>
            <a:r>
              <a:rPr lang="en-US" altLang="en-US" sz="1800">
                <a:latin typeface="Times New Roman" panose="02020603050405020304" pitchFamily="18" charset="0"/>
                <a:cs typeface="Times New Roman" panose="02020603050405020304" pitchFamily="18" charset="0"/>
                <a:sym typeface="+mn-ea"/>
              </a:rPr>
              <a:t>in giving shape to the national system of education; UGC, AICTE, NCERT, NIEPA, ICAR, IMC, and IISTE.</a:t>
            </a:r>
          </a:p>
          <a:p>
            <a:pPr algn="just"/>
            <a:endParaRPr lang="en-US" altLang="en-US" sz="1800">
              <a:latin typeface="Times New Roman" panose="02020603050405020304" pitchFamily="18" charset="0"/>
              <a:cs typeface="Times New Roman" panose="02020603050405020304" pitchFamily="18" charset="0"/>
              <a:sym typeface="+mn-ea"/>
            </a:endParaRPr>
          </a:p>
          <a:p>
            <a:pPr algn="just"/>
            <a:r>
              <a:rPr lang="en-US" altLang="en-US" sz="1800" b="1">
                <a:solidFill>
                  <a:schemeClr val="tx1"/>
                </a:solidFill>
                <a:latin typeface="Times New Roman" panose="02020603050405020304" pitchFamily="18" charset="0"/>
                <a:cs typeface="Times New Roman" panose="02020603050405020304" pitchFamily="18" charset="0"/>
                <a:sym typeface="+mn-ea"/>
              </a:rPr>
              <a:t>A Meaningful Partnership between </a:t>
            </a:r>
            <a:r>
              <a:rPr lang="" altLang="en-US" sz="1800" b="1">
                <a:solidFill>
                  <a:schemeClr val="tx1"/>
                </a:solidFill>
                <a:latin typeface="Times New Roman" panose="02020603050405020304" pitchFamily="18" charset="0"/>
                <a:cs typeface="Times New Roman" panose="02020603050405020304" pitchFamily="18" charset="0"/>
                <a:sym typeface="+mn-ea"/>
              </a:rPr>
              <a:t>the </a:t>
            </a:r>
            <a:r>
              <a:rPr lang="en-US" altLang="en-US" sz="1800" b="1">
                <a:solidFill>
                  <a:schemeClr val="tx1"/>
                </a:solidFill>
                <a:latin typeface="Times New Roman" panose="02020603050405020304" pitchFamily="18" charset="0"/>
                <a:cs typeface="Times New Roman" panose="02020603050405020304" pitchFamily="18" charset="0"/>
                <a:sym typeface="+mn-ea"/>
              </a:rPr>
              <a:t>Centre and </a:t>
            </a:r>
            <a:r>
              <a:rPr lang="" altLang="en-US" sz="1800" b="1">
                <a:solidFill>
                  <a:schemeClr val="tx1"/>
                </a:solidFill>
                <a:latin typeface="Times New Roman" panose="02020603050405020304" pitchFamily="18" charset="0"/>
                <a:cs typeface="Times New Roman" panose="02020603050405020304" pitchFamily="18" charset="0"/>
                <a:sym typeface="+mn-ea"/>
              </a:rPr>
              <a:t>the </a:t>
            </a:r>
            <a:r>
              <a:rPr lang="en-US" altLang="en-US" sz="1800" b="1">
                <a:solidFill>
                  <a:schemeClr val="tx1"/>
                </a:solidFill>
                <a:latin typeface="Times New Roman" panose="02020603050405020304" pitchFamily="18" charset="0"/>
                <a:cs typeface="Times New Roman" panose="02020603050405020304" pitchFamily="18" charset="0"/>
                <a:sym typeface="+mn-ea"/>
              </a:rPr>
              <a:t>State:</a:t>
            </a:r>
            <a:r>
              <a:rPr lang="en-US" altLang="en-US" sz="1800">
                <a:solidFill>
                  <a:srgbClr val="FF0000"/>
                </a:solidFill>
                <a:latin typeface="Times New Roman" panose="02020603050405020304" pitchFamily="18" charset="0"/>
                <a:cs typeface="Times New Roman" panose="02020603050405020304" pitchFamily="18" charset="0"/>
                <a:sym typeface="+mn-ea"/>
              </a:rPr>
              <a:t> </a:t>
            </a:r>
            <a:r>
              <a:rPr lang="en-US" altLang="en-US" sz="1800">
                <a:solidFill>
                  <a:schemeClr val="tx1"/>
                </a:solidFill>
                <a:latin typeface="Times New Roman" panose="02020603050405020304" pitchFamily="18" charset="0"/>
                <a:cs typeface="Times New Roman" panose="02020603050405020304" pitchFamily="18" charset="0"/>
                <a:sym typeface="+mn-ea"/>
              </a:rPr>
              <a:t>The </a:t>
            </a:r>
            <a:r>
              <a:rPr lang="en-US" altLang="en-US" sz="1800">
                <a:solidFill>
                  <a:srgbClr val="FF0000"/>
                </a:solidFill>
                <a:latin typeface="Times New Roman" panose="02020603050405020304" pitchFamily="18" charset="0"/>
                <a:cs typeface="Times New Roman" panose="02020603050405020304" pitchFamily="18" charset="0"/>
                <a:sym typeface="+mn-ea"/>
              </a:rPr>
              <a:t>Constitutional Amendment of 1976</a:t>
            </a:r>
            <a:r>
              <a:rPr lang="en-US" altLang="en-US" sz="1800">
                <a:solidFill>
                  <a:schemeClr val="tx1"/>
                </a:solidFill>
                <a:latin typeface="Times New Roman" panose="02020603050405020304" pitchFamily="18" charset="0"/>
                <a:cs typeface="Times New Roman" panose="02020603050405020304" pitchFamily="18" charset="0"/>
                <a:sym typeface="+mn-ea"/>
              </a:rPr>
              <a:t>, which includes </a:t>
            </a:r>
            <a:r>
              <a:rPr lang="en-US" altLang="en-US" sz="1800">
                <a:solidFill>
                  <a:srgbClr val="FF0000"/>
                </a:solidFill>
                <a:latin typeface="Times New Roman" panose="02020603050405020304" pitchFamily="18" charset="0"/>
                <a:cs typeface="Times New Roman" panose="02020603050405020304" pitchFamily="18" charset="0"/>
                <a:sym typeface="+mn-ea"/>
              </a:rPr>
              <a:t>Education in the Concurrent List</a:t>
            </a:r>
            <a:r>
              <a:rPr lang="en-US" altLang="en-US" sz="1800">
                <a:solidFill>
                  <a:schemeClr val="tx1"/>
                </a:solidFill>
                <a:latin typeface="Times New Roman" panose="02020603050405020304" pitchFamily="18" charset="0"/>
                <a:cs typeface="Times New Roman" panose="02020603050405020304" pitchFamily="18" charset="0"/>
                <a:sym typeface="+mn-ea"/>
              </a:rPr>
              <a:t>, was a far-reaching step whose implications--substantive, financial and administrative-- require a new sharing of responsibility between the Union Government and the States in respect of this vital area of national life. While the role and responsibility of the </a:t>
            </a:r>
            <a:r>
              <a:rPr lang="en-US" altLang="en-US" sz="1800">
                <a:solidFill>
                  <a:srgbClr val="FF0000"/>
                </a:solidFill>
                <a:latin typeface="Times New Roman" panose="02020603050405020304" pitchFamily="18" charset="0"/>
                <a:cs typeface="Times New Roman" panose="02020603050405020304" pitchFamily="18" charset="0"/>
                <a:sym typeface="+mn-ea"/>
              </a:rPr>
              <a:t>States in regard to education will remain essentially unchanged, the Union Government would accept a larger responsibility</a:t>
            </a:r>
            <a:r>
              <a:rPr lang="en-US" altLang="en-US" sz="1800">
                <a:solidFill>
                  <a:schemeClr val="tx1"/>
                </a:solidFill>
                <a:latin typeface="Times New Roman" panose="02020603050405020304" pitchFamily="18" charset="0"/>
                <a:cs typeface="Times New Roman" panose="02020603050405020304" pitchFamily="18" charset="0"/>
                <a:sym typeface="+mn-ea"/>
              </a:rPr>
              <a:t> to reinforce the national and integrative character of education, to maintain quality and standards (including those of the teaching profession at all levels), to study and monitor the educational requirements of the country as a whole in regard to manpower for development, to cater to the needs of research and advanced study, to look after the international aspects of education, culture and Human Resource Development and, in general, to promote excellence at all levels of the educational pyramid throughout the country. </a:t>
            </a:r>
            <a:r>
              <a:rPr lang="en-US" altLang="en-US" sz="1800">
                <a:solidFill>
                  <a:srgbClr val="FF0000"/>
                </a:solidFill>
                <a:latin typeface="Times New Roman" panose="02020603050405020304" pitchFamily="18" charset="0"/>
                <a:cs typeface="Times New Roman" panose="02020603050405020304" pitchFamily="18" charset="0"/>
                <a:sym typeface="+mn-ea"/>
              </a:rPr>
              <a:t>Concurrency signifies a partnership which is at once meaningful and challenging; the National Policy will be oriented towards giving effect to it in letter and spirit.</a:t>
            </a:r>
          </a:p>
          <a:p>
            <a:pPr marL="0" indent="0" algn="just">
              <a:buNone/>
            </a:pPr>
            <a:endParaRPr lang="en-US" altLang="en-US" sz="1800">
              <a:solidFill>
                <a:srgbClr val="FF0000"/>
              </a:solidFill>
              <a:latin typeface="Times New Roman" panose="02020603050405020304" pitchFamily="18" charset="0"/>
              <a:cs typeface="Times New Roman" panose="02020603050405020304" pitchFamily="18" charset="0"/>
              <a:sym typeface="+mn-ea"/>
            </a:endParaRPr>
          </a:p>
          <a:p>
            <a:pPr algn="just"/>
            <a:r>
              <a:rPr lang="en-US" altLang="en-US" sz="1800" b="1">
                <a:solidFill>
                  <a:schemeClr val="tx1"/>
                </a:solidFill>
                <a:latin typeface="Times New Roman" panose="02020603050405020304" pitchFamily="18" charset="0"/>
                <a:cs typeface="Times New Roman" panose="02020603050405020304" pitchFamily="18" charset="0"/>
                <a:sym typeface="+mn-ea"/>
              </a:rPr>
              <a:t>Education For Equality: </a:t>
            </a:r>
            <a:r>
              <a:rPr lang="en-US" altLang="en-US" sz="1800">
                <a:solidFill>
                  <a:schemeClr val="tx1"/>
                </a:solidFill>
                <a:latin typeface="Times New Roman" panose="02020603050405020304" pitchFamily="18" charset="0"/>
                <a:cs typeface="Times New Roman" panose="02020603050405020304" pitchFamily="18" charset="0"/>
                <a:sym typeface="+mn-ea"/>
              </a:rPr>
              <a:t>The new Policy will lay </a:t>
            </a:r>
            <a:r>
              <a:rPr lang="en-US" altLang="en-US" sz="1800">
                <a:solidFill>
                  <a:srgbClr val="FF0000"/>
                </a:solidFill>
                <a:latin typeface="Times New Roman" panose="02020603050405020304" pitchFamily="18" charset="0"/>
                <a:cs typeface="Times New Roman" panose="02020603050405020304" pitchFamily="18" charset="0"/>
                <a:sym typeface="+mn-ea"/>
              </a:rPr>
              <a:t>special emphasis on the removal of disparities</a:t>
            </a:r>
            <a:r>
              <a:rPr lang="en-US" altLang="en-US" sz="1800">
                <a:solidFill>
                  <a:schemeClr val="tx1"/>
                </a:solidFill>
                <a:latin typeface="Times New Roman" panose="02020603050405020304" pitchFamily="18" charset="0"/>
                <a:cs typeface="Times New Roman" panose="02020603050405020304" pitchFamily="18" charset="0"/>
                <a:sym typeface="+mn-ea"/>
              </a:rPr>
              <a:t> and </a:t>
            </a:r>
            <a:r>
              <a:rPr lang="en-US" altLang="en-US" sz="1800">
                <a:solidFill>
                  <a:srgbClr val="FF0000"/>
                </a:solidFill>
                <a:latin typeface="Times New Roman" panose="02020603050405020304" pitchFamily="18" charset="0"/>
                <a:cs typeface="Times New Roman" panose="02020603050405020304" pitchFamily="18" charset="0"/>
                <a:sym typeface="+mn-ea"/>
              </a:rPr>
              <a:t>to equalize educational opportunity </a:t>
            </a:r>
            <a:r>
              <a:rPr lang="en-US" altLang="en-US" sz="1800">
                <a:solidFill>
                  <a:schemeClr val="tx1"/>
                </a:solidFill>
                <a:latin typeface="Times New Roman" panose="02020603050405020304" pitchFamily="18" charset="0"/>
                <a:cs typeface="Times New Roman" panose="02020603050405020304" pitchFamily="18" charset="0"/>
                <a:sym typeface="+mn-ea"/>
              </a:rPr>
              <a:t>by attending to the specific needs of those who have been denied equality so far. It included </a:t>
            </a:r>
            <a:r>
              <a:rPr lang="en-US" altLang="en-US" sz="1800">
                <a:solidFill>
                  <a:srgbClr val="FF0000"/>
                </a:solidFill>
                <a:latin typeface="Times New Roman" panose="02020603050405020304" pitchFamily="18" charset="0"/>
                <a:cs typeface="Times New Roman" panose="02020603050405020304" pitchFamily="18" charset="0"/>
                <a:sym typeface="+mn-ea"/>
              </a:rPr>
              <a:t>Education for Women's Equality, the Education of SCs amd STs, other educationally backward sections and areas, minorities, and handicapped. </a:t>
            </a:r>
          </a:p>
          <a:p>
            <a:pPr marL="0" indent="0" algn="just">
              <a:buNone/>
            </a:pPr>
            <a:endParaRPr lang="en-US" altLang="en-US" sz="1800">
              <a:solidFill>
                <a:schemeClr val="tx1"/>
              </a:solidFill>
              <a:latin typeface="Times New Roman" panose="02020603050405020304" pitchFamily="18" charset="0"/>
              <a:cs typeface="Times New Roman" panose="02020603050405020304" pitchFamily="18" charset="0"/>
              <a:sym typeface="+mn-ea"/>
            </a:endParaRPr>
          </a:p>
          <a:p>
            <a:pPr algn="just"/>
            <a:endParaRPr lang="en-US" altLang="en-US" sz="1800">
              <a:solidFill>
                <a:schemeClr val="tx1"/>
              </a:solidFill>
              <a:latin typeface="Times New Roman" panose="02020603050405020304" pitchFamily="18" charset="0"/>
              <a:cs typeface="Times New Roman" panose="02020603050405020304" pitchFamily="18" charset="0"/>
              <a:sym typeface="+mn-ea"/>
            </a:endParaRPr>
          </a:p>
          <a:p>
            <a:pPr marL="0" indent="0" algn="just">
              <a:buNone/>
            </a:pPr>
            <a:r>
              <a:rPr lang="en-US" altLang="en-US" sz="1800">
                <a:solidFill>
                  <a:schemeClr val="tx1"/>
                </a:solidFill>
                <a:latin typeface="Times New Roman" panose="02020603050405020304" pitchFamily="18" charset="0"/>
                <a:cs typeface="Times New Roman" panose="02020603050405020304" pitchFamily="18" charset="0"/>
                <a:sym typeface="+mn-ea"/>
              </a:rPr>
              <a:t>      </a:t>
            </a:r>
          </a:p>
        </p:txBody>
      </p:sp>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4</TotalTime>
  <Words>6268</Words>
  <Application>Microsoft Office PowerPoint</Application>
  <PresentationFormat>On-screen Show (4:3)</PresentationFormat>
  <Paragraphs>215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Times New Roman</vt:lpstr>
      <vt:lpstr>Wingdings</vt:lpstr>
      <vt:lpstr>Gear Drives</vt:lpstr>
      <vt:lpstr>4th Semester Major (FYUGP)</vt:lpstr>
      <vt:lpstr>National Policy on Education (1986): Critical Analysis </vt:lpstr>
      <vt:lpstr>Policy: Meaning </vt:lpstr>
      <vt:lpstr>How policies should be studied?</vt:lpstr>
      <vt:lpstr>DRAFT NATIONAL POLICY ON EDUCATION (1979)</vt:lpstr>
      <vt:lpstr>PowerPoint Presentation</vt:lpstr>
      <vt:lpstr>Recommendations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NPE 1986 as Modified in 1992</vt:lpstr>
      <vt:lpstr>Education for the Scheduled Castes, Scheduled Tribes and other educationally backward sections</vt:lpstr>
      <vt:lpstr>Common School System </vt:lpstr>
      <vt:lpstr>PowerPoint Presentation</vt:lpstr>
      <vt:lpstr>PowerPoint Presentation</vt:lpstr>
      <vt:lpstr>PowerPoint Presentation</vt:lpstr>
      <vt:lpstr>PowerPoint Presentation</vt:lpstr>
      <vt:lpstr>PowerPoint Presentation</vt:lpstr>
      <vt:lpstr>PowerPoint Presentation</vt:lpstr>
      <vt:lpstr>Concluding Remarks</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Policy on Education (1986): Critical Analysis</dc:title>
  <dc:creator>Spider Home</dc:creator>
  <cp:lastModifiedBy>Dipankar Talukdar</cp:lastModifiedBy>
  <cp:revision>15</cp:revision>
  <dcterms:created xsi:type="dcterms:W3CDTF">2018-08-27T16:37:00Z</dcterms:created>
  <dcterms:modified xsi:type="dcterms:W3CDTF">2025-03-05T14:49:46Z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1033-10.2.0.7456</vt:lpwstr>
  </property>
</Properties>
</file>