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sldIdLst>
    <p:sldId id="297" r:id="rId2"/>
    <p:sldId id="256" r:id="rId3"/>
    <p:sldId id="262" r:id="rId4"/>
    <p:sldId id="263" r:id="rId5"/>
    <p:sldId id="264" r:id="rId6"/>
    <p:sldId id="265" r:id="rId7"/>
    <p:sldId id="257" r:id="rId8"/>
    <p:sldId id="258" r:id="rId9"/>
    <p:sldId id="259" r:id="rId10"/>
    <p:sldId id="260"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3" autoAdjust="0"/>
    <p:restoredTop sz="94660"/>
  </p:normalViewPr>
  <p:slideViewPr>
    <p:cSldViewPr snapToGrid="0">
      <p:cViewPr varScale="1">
        <p:scale>
          <a:sx n="86" d="100"/>
          <a:sy n="86" d="100"/>
        </p:scale>
        <p:origin x="57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376551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222350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736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324955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251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78385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1551427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172870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136979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C5B3-9CAC-43D4-84FD-B48D04DE4E7E}"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421994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2C5B3-9CAC-43D4-84FD-B48D04DE4E7E}"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176729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2C5B3-9CAC-43D4-84FD-B48D04DE4E7E}"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344960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2C5B3-9CAC-43D4-84FD-B48D04DE4E7E}"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386589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C5B3-9CAC-43D4-84FD-B48D04DE4E7E}"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149937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2C5B3-9CAC-43D4-84FD-B48D04DE4E7E}"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174451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2C5B3-9CAC-43D4-84FD-B48D04DE4E7E}"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C93BD-43E7-43A3-B62A-35F85B1EE2F4}" type="slidenum">
              <a:rPr lang="en-US" smtClean="0"/>
              <a:t>‹#›</a:t>
            </a:fld>
            <a:endParaRPr lang="en-US"/>
          </a:p>
        </p:txBody>
      </p:sp>
    </p:spTree>
    <p:extLst>
      <p:ext uri="{BB962C8B-B14F-4D97-AF65-F5344CB8AC3E}">
        <p14:creationId xmlns:p14="http://schemas.microsoft.com/office/powerpoint/2010/main" val="397100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62C5B3-9CAC-43D4-84FD-B48D04DE4E7E}" type="datetimeFigureOut">
              <a:rPr lang="en-US" smtClean="0"/>
              <a:t>3/5/2025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BC93BD-43E7-43A3-B62A-35F85B1EE2F4}" type="slidenum">
              <a:rPr lang="en-US" smtClean="0"/>
              <a:t>‹#›</a:t>
            </a:fld>
            <a:endParaRPr lang="en-US"/>
          </a:p>
        </p:txBody>
      </p:sp>
    </p:spTree>
    <p:extLst>
      <p:ext uri="{BB962C8B-B14F-4D97-AF65-F5344CB8AC3E}">
        <p14:creationId xmlns:p14="http://schemas.microsoft.com/office/powerpoint/2010/main" val="3937545003"/>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BCF5-D3B0-9221-3480-642061F6FADC}"/>
              </a:ext>
            </a:extLst>
          </p:cNvPr>
          <p:cNvSpPr>
            <a:spLocks noGrp="1"/>
          </p:cNvSpPr>
          <p:nvPr>
            <p:ph type="title"/>
          </p:nvPr>
        </p:nvSpPr>
        <p:spPr/>
        <p:txBody>
          <a:bodyPr>
            <a:normAutofit/>
          </a:bodyPr>
          <a:lstStyle/>
          <a:p>
            <a:pPr algn="ctr"/>
            <a:r>
              <a:rPr lang="en-US" sz="4800" dirty="0">
                <a:solidFill>
                  <a:srgbClr val="FF0000"/>
                </a:solidFill>
              </a:rPr>
              <a:t>4</a:t>
            </a:r>
            <a:r>
              <a:rPr lang="en-US" sz="4800" baseline="30000" dirty="0">
                <a:solidFill>
                  <a:srgbClr val="FF0000"/>
                </a:solidFill>
              </a:rPr>
              <a:t>th</a:t>
            </a:r>
            <a:r>
              <a:rPr lang="en-US" sz="4800" dirty="0">
                <a:solidFill>
                  <a:srgbClr val="FF0000"/>
                </a:solidFill>
              </a:rPr>
              <a:t> Semester Major (FYUGP)</a:t>
            </a:r>
          </a:p>
        </p:txBody>
      </p:sp>
      <p:sp>
        <p:nvSpPr>
          <p:cNvPr id="3" name="Content Placeholder 2">
            <a:extLst>
              <a:ext uri="{FF2B5EF4-FFF2-40B4-BE49-F238E27FC236}">
                <a16:creationId xmlns:a16="http://schemas.microsoft.com/office/drawing/2014/main" id="{BB7DABFD-0E23-0D81-C8FD-A1E80EC3E12C}"/>
              </a:ext>
            </a:extLst>
          </p:cNvPr>
          <p:cNvSpPr>
            <a:spLocks noGrp="1"/>
          </p:cNvSpPr>
          <p:nvPr>
            <p:ph idx="1"/>
          </p:nvPr>
        </p:nvSpPr>
        <p:spPr/>
        <p:txBody>
          <a:bodyPr>
            <a:normAutofit/>
          </a:bodyPr>
          <a:lstStyle/>
          <a:p>
            <a:pPr algn="ctr"/>
            <a:r>
              <a:rPr lang="en-US" sz="3600" dirty="0">
                <a:solidFill>
                  <a:srgbClr val="FF0000"/>
                </a:solidFill>
              </a:rPr>
              <a:t>Subject: Education</a:t>
            </a:r>
          </a:p>
          <a:p>
            <a:pPr algn="ctr"/>
            <a:r>
              <a:rPr lang="en-US" sz="3600" dirty="0">
                <a:solidFill>
                  <a:srgbClr val="FF0000"/>
                </a:solidFill>
              </a:rPr>
              <a:t>Course Name: HUMAN RIGHTS, VALUE AND PEACE EDUCATION</a:t>
            </a:r>
          </a:p>
        </p:txBody>
      </p:sp>
    </p:spTree>
    <p:extLst>
      <p:ext uri="{BB962C8B-B14F-4D97-AF65-F5344CB8AC3E}">
        <p14:creationId xmlns:p14="http://schemas.microsoft.com/office/powerpoint/2010/main" val="315408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Proclaims this Universal Declaration of Human Rights as a common standard of achievement for all peoples and all nations, to the end that every individual and every organ of society, keeping this Declaration constantly in mind, shall strive by teaching and education to promote respect for these rights and freedoms and by progressive measures, national and international, to secure their universal and effective recognition and observance, both among the peoples of Member States themselves and among the peoples of territories under their jurisdiction. </a:t>
            </a:r>
          </a:p>
          <a:p>
            <a:endParaRPr lang="en-US" sz="2400" dirty="0"/>
          </a:p>
        </p:txBody>
      </p:sp>
    </p:spTree>
    <p:extLst>
      <p:ext uri="{BB962C8B-B14F-4D97-AF65-F5344CB8AC3E}">
        <p14:creationId xmlns:p14="http://schemas.microsoft.com/office/powerpoint/2010/main" val="315306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514924"/>
            <a:ext cx="3854528" cy="1278466"/>
          </a:xfrm>
        </p:spPr>
        <p:txBody>
          <a:bodyPr/>
          <a:lstStyle/>
          <a:p>
            <a:r>
              <a:rPr lang="en-US" dirty="0"/>
              <a:t>Article 1.</a:t>
            </a:r>
          </a:p>
        </p:txBody>
      </p:sp>
      <p:sp>
        <p:nvSpPr>
          <p:cNvPr id="7" name="Content Placeholder 6"/>
          <p:cNvSpPr>
            <a:spLocks noGrp="1"/>
          </p:cNvSpPr>
          <p:nvPr>
            <p:ph idx="1"/>
          </p:nvPr>
        </p:nvSpPr>
        <p:spPr>
          <a:xfrm>
            <a:off x="1269115" y="4324165"/>
            <a:ext cx="7719021" cy="2222108"/>
          </a:xfrm>
        </p:spPr>
        <p:txBody>
          <a:bodyPr>
            <a:normAutofit/>
          </a:bodyPr>
          <a:lstStyle/>
          <a:p>
            <a:pPr algn="ctr"/>
            <a:r>
              <a:rPr lang="en-US" sz="2000" dirty="0"/>
              <a:t>All human beings are born free and equal. Their rights and respect is one and the same. They are given the ability of judgment and the ability to differentiate between the good and bad and make</a:t>
            </a:r>
            <a:r>
              <a:rPr lang="en-US" dirty="0"/>
              <a:t> good decisions.</a:t>
            </a:r>
            <a:r>
              <a:rPr lang="en-US" sz="2000" dirty="0"/>
              <a:t> </a:t>
            </a:r>
          </a:p>
          <a:p>
            <a:pPr algn="ctr"/>
            <a:endParaRPr lang="en-US" sz="2000" dirty="0"/>
          </a:p>
        </p:txBody>
      </p:sp>
      <p:sp>
        <p:nvSpPr>
          <p:cNvPr id="8" name="Text Placeholder 7"/>
          <p:cNvSpPr>
            <a:spLocks noGrp="1"/>
          </p:cNvSpPr>
          <p:nvPr>
            <p:ph type="body" sz="half" idx="2"/>
          </p:nvPr>
        </p:nvSpPr>
        <p:spPr>
          <a:xfrm>
            <a:off x="677334" y="1975526"/>
            <a:ext cx="3854528" cy="3573219"/>
          </a:xfrm>
        </p:spPr>
        <p:txBody>
          <a:bodyPr>
            <a:noAutofit/>
          </a:bodyPr>
          <a:lstStyle/>
          <a:p>
            <a:r>
              <a:rPr lang="en-US" sz="2000" dirty="0"/>
              <a:t>All human beings are born free and equal in dignity and rights. They are endowed with reason and conscience and should act towards one another in a spirit of brotherhood. </a:t>
            </a:r>
          </a:p>
          <a:p>
            <a:endParaRPr lang="en-US" sz="2000" dirty="0"/>
          </a:p>
        </p:txBody>
      </p:sp>
      <p:pic>
        <p:nvPicPr>
          <p:cNvPr id="9" name="Picture 2" descr="C:\Users\PEERSAHIB\Desktop\HDHR\students_cir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634" y="891091"/>
            <a:ext cx="4431150" cy="3250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3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4491"/>
            <a:ext cx="3854528" cy="1278466"/>
          </a:xfrm>
        </p:spPr>
        <p:txBody>
          <a:bodyPr/>
          <a:lstStyle/>
          <a:p>
            <a:r>
              <a:rPr lang="en-US" dirty="0"/>
              <a:t>Article 2</a:t>
            </a:r>
          </a:p>
        </p:txBody>
      </p:sp>
      <p:sp>
        <p:nvSpPr>
          <p:cNvPr id="3" name="Content Placeholder 2"/>
          <p:cNvSpPr>
            <a:spLocks noGrp="1"/>
          </p:cNvSpPr>
          <p:nvPr>
            <p:ph idx="1"/>
          </p:nvPr>
        </p:nvSpPr>
        <p:spPr>
          <a:xfrm>
            <a:off x="1790619" y="4665518"/>
            <a:ext cx="6740317" cy="1791479"/>
          </a:xfrm>
        </p:spPr>
        <p:txBody>
          <a:bodyPr>
            <a:normAutofit/>
          </a:bodyPr>
          <a:lstStyle/>
          <a:p>
            <a:pPr algn="ctr"/>
            <a:r>
              <a:rPr lang="en-US" dirty="0"/>
              <a:t>Furthermore, no distinction shall be made on the basis of the political, jurisdictional or international status of the country or territory to which a person belongs, whether it be independent, trust, non-self-governing or under any other limitation of sovereignty.</a:t>
            </a:r>
          </a:p>
          <a:p>
            <a:pPr algn="ctr"/>
            <a:endParaRPr lang="en-US" dirty="0"/>
          </a:p>
        </p:txBody>
      </p:sp>
      <p:sp>
        <p:nvSpPr>
          <p:cNvPr id="4" name="Text Placeholder 3"/>
          <p:cNvSpPr>
            <a:spLocks noGrp="1"/>
          </p:cNvSpPr>
          <p:nvPr>
            <p:ph type="body" sz="half" idx="2"/>
          </p:nvPr>
        </p:nvSpPr>
        <p:spPr>
          <a:xfrm>
            <a:off x="677334" y="1932013"/>
            <a:ext cx="3854528" cy="2951714"/>
          </a:xfrm>
        </p:spPr>
        <p:txBody>
          <a:bodyPr>
            <a:normAutofit/>
          </a:bodyPr>
          <a:lstStyle/>
          <a:p>
            <a:r>
              <a:rPr lang="en-US" sz="1800" dirty="0"/>
              <a:t>Everyone is entitled to all the rights and freedoms set forth in this Declaration, without distinction of any kind, such as race, color, sex, language, religion, political or other opinion, national or social origin, property, birth or other status.  </a:t>
            </a:r>
          </a:p>
        </p:txBody>
      </p:sp>
      <p:pic>
        <p:nvPicPr>
          <p:cNvPr id="5" name="Picture 2" descr="C:\Users\PEERSAHIB\Desktop\HDHR\images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461" y="831381"/>
            <a:ext cx="4043362" cy="3237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397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34" y="895931"/>
            <a:ext cx="3854528" cy="1278466"/>
          </a:xfrm>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791634" y="2496514"/>
            <a:ext cx="3854528" cy="2584449"/>
          </a:xfrm>
        </p:spPr>
        <p:txBody>
          <a:bodyPr>
            <a:normAutofit/>
          </a:bodyPr>
          <a:lstStyle/>
          <a:p>
            <a:r>
              <a:rPr lang="en-US" sz="2000" dirty="0"/>
              <a:t>Everyone has the right to life, liberty and security of person.</a:t>
            </a:r>
          </a:p>
        </p:txBody>
      </p:sp>
    </p:spTree>
    <p:extLst>
      <p:ext uri="{BB962C8B-B14F-4D97-AF65-F5344CB8AC3E}">
        <p14:creationId xmlns:p14="http://schemas.microsoft.com/office/powerpoint/2010/main" val="33009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9224"/>
            <a:ext cx="3854528" cy="1278466"/>
          </a:xfrm>
        </p:spPr>
        <p:txBody>
          <a:bodyPr/>
          <a:lstStyle/>
          <a:p>
            <a:r>
              <a:rPr lang="en-US" dirty="0"/>
              <a:t>Article 4.</a:t>
            </a:r>
          </a:p>
        </p:txBody>
      </p:sp>
      <p:sp>
        <p:nvSpPr>
          <p:cNvPr id="3" name="Content Placeholder 2"/>
          <p:cNvSpPr>
            <a:spLocks noGrp="1"/>
          </p:cNvSpPr>
          <p:nvPr>
            <p:ph idx="1"/>
          </p:nvPr>
        </p:nvSpPr>
        <p:spPr/>
        <p:txBody>
          <a:bodyPr>
            <a:normAutofit/>
          </a:bodyPr>
          <a:lstStyle/>
          <a:p>
            <a:endParaRPr lang="en-US" dirty="0"/>
          </a:p>
        </p:txBody>
      </p:sp>
      <p:sp>
        <p:nvSpPr>
          <p:cNvPr id="4" name="Text Placeholder 3"/>
          <p:cNvSpPr>
            <a:spLocks noGrp="1"/>
          </p:cNvSpPr>
          <p:nvPr>
            <p:ph type="body" sz="half" idx="2"/>
          </p:nvPr>
        </p:nvSpPr>
        <p:spPr>
          <a:xfrm>
            <a:off x="677334" y="2257523"/>
            <a:ext cx="3854528" cy="2584449"/>
          </a:xfrm>
        </p:spPr>
        <p:txBody>
          <a:bodyPr>
            <a:normAutofit/>
          </a:bodyPr>
          <a:lstStyle/>
          <a:p>
            <a:r>
              <a:rPr lang="en-US" sz="2400" dirty="0"/>
              <a:t>No one shall be held in slavery or servitude; slavery and the slave trade shall be prohibited in all their forms.  </a:t>
            </a:r>
          </a:p>
          <a:p>
            <a:endParaRPr lang="en-US" sz="2400" dirty="0"/>
          </a:p>
        </p:txBody>
      </p:sp>
      <p:pic>
        <p:nvPicPr>
          <p:cNvPr id="5" name="Picture 4" descr="C:\Users\PEERSAHIB\Desktop\HDHR\images (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53" y="3722114"/>
            <a:ext cx="5652655" cy="2939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C:\Users\PEERSAHIB\Desktop\HDHR\images (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644" y="1268457"/>
            <a:ext cx="2003358" cy="2501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1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96434"/>
            <a:ext cx="3854528" cy="1278466"/>
          </a:xfrm>
        </p:spPr>
        <p:txBody>
          <a:bodyPr/>
          <a:lstStyle/>
          <a:p>
            <a:r>
              <a:rPr lang="en-US" dirty="0"/>
              <a:t>Article 5  </a:t>
            </a:r>
          </a:p>
        </p:txBody>
      </p:sp>
      <p:sp>
        <p:nvSpPr>
          <p:cNvPr id="3" name="Content Placeholder 2"/>
          <p:cNvSpPr>
            <a:spLocks noGrp="1"/>
          </p:cNvSpPr>
          <p:nvPr>
            <p:ph idx="1"/>
          </p:nvPr>
        </p:nvSpPr>
        <p:spPr>
          <a:xfrm>
            <a:off x="5333385" y="3470563"/>
            <a:ext cx="4513541" cy="1594052"/>
          </a:xfrm>
        </p:spPr>
        <p:txBody>
          <a:bodyPr/>
          <a:lstStyle/>
          <a:p>
            <a:r>
              <a:rPr lang="en-US" dirty="0"/>
              <a:t>No one has the right to hurt or put someone in mental or physical pain.</a:t>
            </a:r>
          </a:p>
          <a:p>
            <a:endParaRPr lang="en-US" dirty="0"/>
          </a:p>
        </p:txBody>
      </p:sp>
      <p:sp>
        <p:nvSpPr>
          <p:cNvPr id="4" name="Text Placeholder 3"/>
          <p:cNvSpPr>
            <a:spLocks noGrp="1"/>
          </p:cNvSpPr>
          <p:nvPr>
            <p:ph type="body" sz="half" idx="2"/>
          </p:nvPr>
        </p:nvSpPr>
        <p:spPr>
          <a:xfrm>
            <a:off x="677333" y="2371823"/>
            <a:ext cx="3854528" cy="2584449"/>
          </a:xfrm>
        </p:spPr>
        <p:txBody>
          <a:bodyPr>
            <a:normAutofit/>
          </a:bodyPr>
          <a:lstStyle/>
          <a:p>
            <a:r>
              <a:rPr lang="en-US" sz="2000" dirty="0"/>
              <a:t>No one shall be subjected to torture or to cruel, inhuman or degrading treatment or punishment.   </a:t>
            </a:r>
          </a:p>
          <a:p>
            <a:r>
              <a:rPr lang="en-US" sz="2000" dirty="0"/>
              <a:t>    </a:t>
            </a:r>
          </a:p>
          <a:p>
            <a:endParaRPr lang="en-US" sz="2000" dirty="0"/>
          </a:p>
        </p:txBody>
      </p:sp>
      <p:pic>
        <p:nvPicPr>
          <p:cNvPr id="5" name="Picture 2" descr="C:\Users\PEERSAHIB\Desktop\HDHR\images (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289" y="3664047"/>
            <a:ext cx="3428999" cy="2360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C:\Users\PEERSAHIB\Desktop\HDHR\Palestinian_children_in_Israeli_jai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385" y="148495"/>
            <a:ext cx="3841790" cy="3212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3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29677"/>
            <a:ext cx="3854528" cy="1278466"/>
          </a:xfrm>
        </p:spPr>
        <p:txBody>
          <a:bodyPr/>
          <a:lstStyle/>
          <a:p>
            <a:r>
              <a:rPr lang="en-US" dirty="0"/>
              <a:t>Article 6  </a:t>
            </a:r>
          </a:p>
        </p:txBody>
      </p:sp>
      <p:sp>
        <p:nvSpPr>
          <p:cNvPr id="4" name="Text Placeholder 3"/>
          <p:cNvSpPr>
            <a:spLocks noGrp="1"/>
          </p:cNvSpPr>
          <p:nvPr>
            <p:ph type="body" sz="half" idx="2"/>
          </p:nvPr>
        </p:nvSpPr>
        <p:spPr>
          <a:xfrm>
            <a:off x="677334" y="2371823"/>
            <a:ext cx="3854528" cy="2584449"/>
          </a:xfrm>
        </p:spPr>
        <p:txBody>
          <a:bodyPr>
            <a:normAutofit/>
          </a:bodyPr>
          <a:lstStyle/>
          <a:p>
            <a:r>
              <a:rPr lang="en-US" sz="2400" dirty="0"/>
              <a:t>Everyone has the right to recognition everywhere as a person before the law.  </a:t>
            </a:r>
          </a:p>
          <a:p>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862" y="632283"/>
            <a:ext cx="438533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96779" y="5319952"/>
            <a:ext cx="6096000" cy="646331"/>
          </a:xfrm>
          <a:prstGeom prst="rect">
            <a:avLst/>
          </a:prstGeom>
        </p:spPr>
        <p:txBody>
          <a:bodyPr>
            <a:spAutoFit/>
          </a:bodyPr>
          <a:lstStyle/>
          <a:p>
            <a:pPr algn="ctr">
              <a:buClr>
                <a:srgbClr val="FF0000"/>
              </a:buClr>
              <a:buFont typeface="Wingdings" pitchFamily="2" charset="2"/>
              <a:buChar char="§"/>
            </a:pPr>
            <a:r>
              <a:rPr lang="en-US" dirty="0"/>
              <a:t>Everyone has the right to be recognized anywhere in the world as person before the law. </a:t>
            </a:r>
          </a:p>
        </p:txBody>
      </p:sp>
    </p:spTree>
    <p:extLst>
      <p:ext uri="{BB962C8B-B14F-4D97-AF65-F5344CB8AC3E}">
        <p14:creationId xmlns:p14="http://schemas.microsoft.com/office/powerpoint/2010/main" val="139602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50459"/>
            <a:ext cx="3854528" cy="1278466"/>
          </a:xfrm>
        </p:spPr>
        <p:txBody>
          <a:bodyPr/>
          <a:lstStyle/>
          <a:p>
            <a:r>
              <a:rPr lang="en-US" dirty="0"/>
              <a:t>Article 7  </a:t>
            </a:r>
          </a:p>
        </p:txBody>
      </p:sp>
      <p:sp>
        <p:nvSpPr>
          <p:cNvPr id="4" name="Text Placeholder 3"/>
          <p:cNvSpPr>
            <a:spLocks noGrp="1"/>
          </p:cNvSpPr>
          <p:nvPr>
            <p:ph type="body" sz="half" idx="2"/>
          </p:nvPr>
        </p:nvSpPr>
        <p:spPr>
          <a:xfrm>
            <a:off x="677334" y="2278464"/>
            <a:ext cx="3854528" cy="2584449"/>
          </a:xfrm>
        </p:spPr>
        <p:txBody>
          <a:bodyPr>
            <a:noAutofit/>
          </a:bodyPr>
          <a:lstStyle/>
          <a:p>
            <a:r>
              <a:rPr lang="en-US" sz="2400" dirty="0"/>
              <a:t>All are equal before the law and are entitled without any discrimination to equal protection of the law. All are entitled to equal protection against any discrimination in violation of this Declaration and against any incitement to such discrimination.  </a:t>
            </a:r>
          </a:p>
          <a:p>
            <a:endParaRPr lang="en-US" sz="2400" dirty="0"/>
          </a:p>
        </p:txBody>
      </p:sp>
      <p:pic>
        <p:nvPicPr>
          <p:cNvPr id="5" name="Picture 2" descr="C:\Users\PEERSAHIB\Desktop\HDHR\images (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5885">
            <a:off x="4856981" y="1779543"/>
            <a:ext cx="4513541" cy="3180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4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Article 8  </a:t>
            </a:r>
          </a:p>
        </p:txBody>
      </p:sp>
      <p:pic>
        <p:nvPicPr>
          <p:cNvPr id="7" name="Picture 2" descr="C:\Users\PEERSAHIB\Desktop\HDHR\remedy_slid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76" r="976"/>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Autofit/>
          </a:bodyPr>
          <a:lstStyle/>
          <a:p>
            <a:pPr algn="ctr"/>
            <a:r>
              <a:rPr lang="en-US" sz="2000" dirty="0"/>
              <a:t>Everyone has the right to an effective remedy by the competent national tribunals for acts violating the fundamental rights granted him by the constitution or by law.  </a:t>
            </a:r>
          </a:p>
          <a:p>
            <a:pPr algn="ctr"/>
            <a:endParaRPr lang="en-US" sz="2000" dirty="0"/>
          </a:p>
        </p:txBody>
      </p:sp>
    </p:spTree>
    <p:extLst>
      <p:ext uri="{BB962C8B-B14F-4D97-AF65-F5344CB8AC3E}">
        <p14:creationId xmlns:p14="http://schemas.microsoft.com/office/powerpoint/2010/main" val="92722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23195"/>
            <a:ext cx="3854528" cy="1278466"/>
          </a:xfrm>
        </p:spPr>
        <p:txBody>
          <a:bodyPr/>
          <a:lstStyle/>
          <a:p>
            <a:r>
              <a:rPr lang="en-US" dirty="0"/>
              <a:t>Article 9  </a:t>
            </a:r>
          </a:p>
        </p:txBody>
      </p:sp>
      <p:sp>
        <p:nvSpPr>
          <p:cNvPr id="4" name="Text Placeholder 3"/>
          <p:cNvSpPr>
            <a:spLocks noGrp="1"/>
          </p:cNvSpPr>
          <p:nvPr>
            <p:ph type="body" sz="half" idx="2"/>
          </p:nvPr>
        </p:nvSpPr>
        <p:spPr>
          <a:xfrm>
            <a:off x="677334" y="2351042"/>
            <a:ext cx="3854528" cy="2584449"/>
          </a:xfrm>
        </p:spPr>
        <p:txBody>
          <a:bodyPr>
            <a:normAutofit/>
          </a:bodyPr>
          <a:lstStyle/>
          <a:p>
            <a:r>
              <a:rPr lang="en-US" sz="2000" dirty="0"/>
              <a:t>No one shall be subjected to arbitrary arrest, detention or exile.  </a:t>
            </a:r>
          </a:p>
          <a:p>
            <a:endParaRPr lang="en-US" sz="2000" dirty="0"/>
          </a:p>
        </p:txBody>
      </p:sp>
      <p:pic>
        <p:nvPicPr>
          <p:cNvPr id="5" name="Picture 4" descr="C:\Users\PEERSAHIB\Desktop\HDHR\images (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006" y="552260"/>
            <a:ext cx="3829692" cy="541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28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dirty="0"/>
            </a:br>
            <a:r>
              <a:rPr lang="en-US" dirty="0"/>
              <a:t> Universal Declaration of Human Rights</a:t>
            </a:r>
          </a:p>
        </p:txBody>
      </p:sp>
      <p:sp>
        <p:nvSpPr>
          <p:cNvPr id="3" name="Subtitle 2"/>
          <p:cNvSpPr>
            <a:spLocks noGrp="1"/>
          </p:cNvSpPr>
          <p:nvPr>
            <p:ph type="subTitle" idx="1"/>
          </p:nvPr>
        </p:nvSpPr>
        <p:spPr/>
        <p:txBody>
          <a:bodyPr/>
          <a:lstStyle/>
          <a:p>
            <a:r>
              <a:rPr lang="en-US" dirty="0"/>
              <a:t>By: Dr. Dipankar S Talukdar</a:t>
            </a:r>
          </a:p>
        </p:txBody>
      </p:sp>
    </p:spTree>
    <p:extLst>
      <p:ext uri="{BB962C8B-B14F-4D97-AF65-F5344CB8AC3E}">
        <p14:creationId xmlns:p14="http://schemas.microsoft.com/office/powerpoint/2010/main" val="236479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40067"/>
            <a:ext cx="3854528" cy="1278466"/>
          </a:xfrm>
        </p:spPr>
        <p:txBody>
          <a:bodyPr/>
          <a:lstStyle/>
          <a:p>
            <a:r>
              <a:rPr lang="en-US" dirty="0"/>
              <a:t>Article 10  </a:t>
            </a:r>
          </a:p>
        </p:txBody>
      </p:sp>
      <p:sp>
        <p:nvSpPr>
          <p:cNvPr id="4" name="Text Placeholder 3"/>
          <p:cNvSpPr>
            <a:spLocks noGrp="1"/>
          </p:cNvSpPr>
          <p:nvPr>
            <p:ph type="body" sz="half" idx="2"/>
          </p:nvPr>
        </p:nvSpPr>
        <p:spPr>
          <a:xfrm>
            <a:off x="677334" y="2215961"/>
            <a:ext cx="3854528" cy="2584449"/>
          </a:xfrm>
        </p:spPr>
        <p:txBody>
          <a:bodyPr>
            <a:noAutofit/>
          </a:bodyPr>
          <a:lstStyle/>
          <a:p>
            <a:r>
              <a:rPr lang="en-US" sz="2800" dirty="0"/>
              <a:t>Everyone is entitled in full equality to a fair and public hearing by an independent and impartial tribunal, in the determination of his rights and obligations and of any criminal charge against him. </a:t>
            </a:r>
          </a:p>
          <a:p>
            <a:endParaRPr lang="en-US" sz="2800" dirty="0"/>
          </a:p>
        </p:txBody>
      </p:sp>
      <p:pic>
        <p:nvPicPr>
          <p:cNvPr id="5" name="Picture 2" descr="C:\Users\PEERSAHIB\Desktop\HDHR\saddam.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948" y="514924"/>
            <a:ext cx="3733824"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1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15901"/>
            <a:ext cx="3854528" cy="1278466"/>
          </a:xfrm>
        </p:spPr>
        <p:txBody>
          <a:bodyPr/>
          <a:lstStyle/>
          <a:p>
            <a:r>
              <a:rPr lang="en-US" dirty="0"/>
              <a:t>Article 11  </a:t>
            </a:r>
          </a:p>
        </p:txBody>
      </p:sp>
      <p:sp>
        <p:nvSpPr>
          <p:cNvPr id="3" name="Content Placeholder 2"/>
          <p:cNvSpPr>
            <a:spLocks noGrp="1"/>
          </p:cNvSpPr>
          <p:nvPr>
            <p:ph idx="1"/>
          </p:nvPr>
        </p:nvSpPr>
        <p:spPr>
          <a:xfrm>
            <a:off x="861862" y="4686300"/>
            <a:ext cx="8531454" cy="3088433"/>
          </a:xfrm>
        </p:spPr>
        <p:txBody>
          <a:bodyPr/>
          <a:lstStyle/>
          <a:p>
            <a:pPr algn="ctr"/>
            <a:r>
              <a:rPr lang="en-US" dirty="0"/>
              <a:t>2. No one shall be held guilty of any penal offence on account of any act or omission which did not constitute a penal offence, under national or international law, at the time when it was committed. Nor shall a heavier </a:t>
            </a:r>
          </a:p>
          <a:p>
            <a:pPr algn="ctr"/>
            <a:r>
              <a:rPr lang="en-US" dirty="0"/>
              <a:t>penalty be imposed than the one that was applicable at the time the penal offence was committed.  </a:t>
            </a:r>
          </a:p>
          <a:p>
            <a:pPr algn="ctr"/>
            <a:endParaRPr lang="en-US" dirty="0"/>
          </a:p>
        </p:txBody>
      </p:sp>
      <p:sp>
        <p:nvSpPr>
          <p:cNvPr id="4" name="Text Placeholder 3"/>
          <p:cNvSpPr>
            <a:spLocks noGrp="1"/>
          </p:cNvSpPr>
          <p:nvPr>
            <p:ph type="body" sz="half" idx="2"/>
          </p:nvPr>
        </p:nvSpPr>
        <p:spPr>
          <a:xfrm>
            <a:off x="677334" y="2393187"/>
            <a:ext cx="3854528" cy="2584449"/>
          </a:xfrm>
        </p:spPr>
        <p:txBody>
          <a:bodyPr>
            <a:noAutofit/>
          </a:bodyPr>
          <a:lstStyle/>
          <a:p>
            <a:r>
              <a:rPr lang="en-US" sz="1800" dirty="0"/>
              <a:t>1. Everyone charged with a penal offence has the right to be presumed innocent until proved guilty according to law in a public trial at which he has had all the guarantees necessary for his defense.  </a:t>
            </a:r>
          </a:p>
          <a:p>
            <a:endParaRPr lang="en-US" sz="1800" dirty="0"/>
          </a:p>
          <a:p>
            <a:endParaRPr lang="en-US" sz="1800" dirty="0"/>
          </a:p>
        </p:txBody>
      </p:sp>
      <p:pic>
        <p:nvPicPr>
          <p:cNvPr id="5" name="Picture 2" descr="C:\Users\PEERSAHIB\Desktop\HDHR\arrest-cartel_1453269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8917" y="1099604"/>
            <a:ext cx="5004399" cy="3352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2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4627959"/>
            <a:ext cx="8596667" cy="566738"/>
          </a:xfrm>
        </p:spPr>
        <p:txBody>
          <a:bodyPr>
            <a:normAutofit/>
          </a:bodyPr>
          <a:lstStyle/>
          <a:p>
            <a:r>
              <a:rPr lang="en-US" dirty="0"/>
              <a:t>Article 12  </a:t>
            </a:r>
          </a:p>
        </p:txBody>
      </p:sp>
      <p:pic>
        <p:nvPicPr>
          <p:cNvPr id="7" name="Picture 2" descr="C:\Users\PEERSAHIB\Desktop\HDHR\images (2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271" b="16271"/>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677334" y="5200326"/>
            <a:ext cx="8596667" cy="674024"/>
          </a:xfrm>
        </p:spPr>
        <p:txBody>
          <a:bodyPr>
            <a:noAutofit/>
          </a:bodyPr>
          <a:lstStyle/>
          <a:p>
            <a:pPr algn="ctr"/>
            <a:r>
              <a:rPr lang="en-US" sz="2000" dirty="0"/>
              <a:t>No one shall be subjected to arbitrary interference with his privacy, family, home or correspondence, nor to attacks upon his honor and reputation. Everyone has the right to the protection of the law against such interference or attacks.  </a:t>
            </a:r>
          </a:p>
          <a:p>
            <a:pPr algn="ctr"/>
            <a:endParaRPr lang="en-US" sz="2000" dirty="0"/>
          </a:p>
        </p:txBody>
      </p:sp>
    </p:spTree>
    <p:extLst>
      <p:ext uri="{BB962C8B-B14F-4D97-AF65-F5344CB8AC3E}">
        <p14:creationId xmlns:p14="http://schemas.microsoft.com/office/powerpoint/2010/main" val="138856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43977"/>
            <a:ext cx="3854528" cy="1278466"/>
          </a:xfrm>
        </p:spPr>
        <p:txBody>
          <a:bodyPr/>
          <a:lstStyle/>
          <a:p>
            <a:r>
              <a:rPr lang="en-US" dirty="0"/>
              <a:t>Article 13  </a:t>
            </a:r>
          </a:p>
        </p:txBody>
      </p:sp>
      <p:sp>
        <p:nvSpPr>
          <p:cNvPr id="3" name="Content Placeholder 2"/>
          <p:cNvSpPr>
            <a:spLocks noGrp="1"/>
          </p:cNvSpPr>
          <p:nvPr>
            <p:ph idx="1"/>
          </p:nvPr>
        </p:nvSpPr>
        <p:spPr>
          <a:xfrm>
            <a:off x="4760459" y="4262698"/>
            <a:ext cx="4513541" cy="1517073"/>
          </a:xfrm>
        </p:spPr>
        <p:txBody>
          <a:bodyPr>
            <a:normAutofit/>
          </a:bodyPr>
          <a:lstStyle/>
          <a:p>
            <a:pPr marL="0" indent="0" algn="ctr">
              <a:buNone/>
            </a:pPr>
            <a:r>
              <a:rPr lang="en-US" sz="2000" dirty="0"/>
              <a:t>2. Everyone has the right to leave any country, including his own, and to return to his country.  </a:t>
            </a:r>
          </a:p>
          <a:p>
            <a:pPr algn="ctr"/>
            <a:endParaRPr lang="en-US" sz="2000" dirty="0"/>
          </a:p>
        </p:txBody>
      </p:sp>
      <p:sp>
        <p:nvSpPr>
          <p:cNvPr id="4" name="Text Placeholder 3"/>
          <p:cNvSpPr>
            <a:spLocks noGrp="1"/>
          </p:cNvSpPr>
          <p:nvPr>
            <p:ph type="body" sz="half" idx="2"/>
          </p:nvPr>
        </p:nvSpPr>
        <p:spPr>
          <a:xfrm>
            <a:off x="677334" y="2436786"/>
            <a:ext cx="3854528" cy="2584449"/>
          </a:xfrm>
        </p:spPr>
        <p:txBody>
          <a:bodyPr>
            <a:noAutofit/>
          </a:bodyPr>
          <a:lstStyle/>
          <a:p>
            <a:r>
              <a:rPr lang="en-US" sz="2400" dirty="0"/>
              <a:t>1. Everyone has the right to freedom of movement and residence within the borders of each State.  </a:t>
            </a:r>
          </a:p>
          <a:p>
            <a:endParaRPr lang="en-US" sz="2400" dirty="0"/>
          </a:p>
          <a:p>
            <a:endParaRPr lang="en-US" sz="2400" dirty="0"/>
          </a:p>
        </p:txBody>
      </p:sp>
      <p:pic>
        <p:nvPicPr>
          <p:cNvPr id="5" name="Picture 2" descr="C:\Users\PEERSAHIB\Desktop\HDHR\rafter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458" y="625768"/>
            <a:ext cx="4757544" cy="3429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C:\Users\PEERSAHIB\Desktop\HDHR\bedro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69" y="4046805"/>
            <a:ext cx="2953050" cy="2367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0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66059"/>
            <a:ext cx="8596667" cy="566738"/>
          </a:xfrm>
        </p:spPr>
        <p:txBody>
          <a:bodyPr/>
          <a:lstStyle/>
          <a:p>
            <a:r>
              <a:rPr lang="en-US" dirty="0"/>
              <a:t>Article 14  </a:t>
            </a:r>
          </a:p>
        </p:txBody>
      </p:sp>
      <p:sp>
        <p:nvSpPr>
          <p:cNvPr id="3" name="Content Placeholder 2"/>
          <p:cNvSpPr>
            <a:spLocks noGrp="1"/>
          </p:cNvSpPr>
          <p:nvPr>
            <p:ph type="body" sz="half" idx="2"/>
          </p:nvPr>
        </p:nvSpPr>
        <p:spPr>
          <a:xfrm>
            <a:off x="677333" y="4821213"/>
            <a:ext cx="8385175" cy="5527675"/>
          </a:xfrm>
        </p:spPr>
        <p:txBody>
          <a:bodyPr/>
          <a:lstStyle/>
          <a:p>
            <a:r>
              <a:rPr lang="en-US" dirty="0"/>
              <a:t>1. Everyone has the right to seek and to enjoy in other countries asylum from persecution.  </a:t>
            </a:r>
          </a:p>
          <a:p>
            <a:pPr algn="ctr"/>
            <a:r>
              <a:rPr lang="en-US" dirty="0"/>
              <a:t>2. This right may not be invoked in the case of prosecutions genuinely arising from non-political crimes or from acts contrary to the purposes and principles of the United Nations.  </a:t>
            </a:r>
          </a:p>
          <a:p>
            <a:pPr algn="ctr"/>
            <a:endParaRPr lang="en-US" dirty="0"/>
          </a:p>
        </p:txBody>
      </p:sp>
      <p:pic>
        <p:nvPicPr>
          <p:cNvPr id="6" name="Picture 2" descr="C:\Users\PEERSAHIB\Desktop\HDHR\49c3bcb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67" y="324428"/>
            <a:ext cx="8725133" cy="3941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9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Article 15  </a:t>
            </a:r>
          </a:p>
        </p:txBody>
      </p:sp>
      <p:pic>
        <p:nvPicPr>
          <p:cNvPr id="7" name="Picture 2" descr="C:\Users\PEERSAHIB\Desktop\HDHR\nationalities_700x44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582" b="145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459123" y="5367338"/>
            <a:ext cx="8596667" cy="674024"/>
          </a:xfrm>
        </p:spPr>
        <p:txBody>
          <a:bodyPr>
            <a:noAutofit/>
          </a:bodyPr>
          <a:lstStyle/>
          <a:p>
            <a:pPr algn="ctr"/>
            <a:r>
              <a:rPr lang="en-US" sz="1800" dirty="0"/>
              <a:t>1. Everyone has the right to a nationality.  </a:t>
            </a:r>
          </a:p>
          <a:p>
            <a:pPr algn="ctr"/>
            <a:r>
              <a:rPr lang="en-US" sz="1800" dirty="0"/>
              <a:t>2. No one shall be arbitrarily deprived of his nationality nor denied the right to change his nationality.  </a:t>
            </a:r>
          </a:p>
          <a:p>
            <a:pPr algn="ctr"/>
            <a:endParaRPr lang="en-US" sz="1800" dirty="0"/>
          </a:p>
          <a:p>
            <a:pPr algn="ctr"/>
            <a:endParaRPr lang="en-US" sz="1800" dirty="0"/>
          </a:p>
        </p:txBody>
      </p:sp>
    </p:spTree>
    <p:extLst>
      <p:ext uri="{BB962C8B-B14F-4D97-AF65-F5344CB8AC3E}">
        <p14:creationId xmlns:p14="http://schemas.microsoft.com/office/powerpoint/2010/main" val="1429216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4472659"/>
            <a:ext cx="8596667" cy="566738"/>
          </a:xfrm>
        </p:spPr>
        <p:txBody>
          <a:bodyPr>
            <a:normAutofit/>
          </a:bodyPr>
          <a:lstStyle/>
          <a:p>
            <a:r>
              <a:rPr lang="en-US" dirty="0"/>
              <a:t>Article 16   </a:t>
            </a:r>
          </a:p>
        </p:txBody>
      </p:sp>
      <p:pic>
        <p:nvPicPr>
          <p:cNvPr id="7" name="Picture 2" descr="C:\Users\PEERSAHIB\Desktop\HDHR\183555-family-in-silhouett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283" b="10283"/>
          <a:stretch>
            <a:fillRect/>
          </a:stretch>
        </p:blipFill>
        <p:spPr bwMode="auto">
          <a:xfrm>
            <a:off x="677334" y="432953"/>
            <a:ext cx="8596668" cy="3845718"/>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77333" y="4365373"/>
            <a:ext cx="8596667" cy="674024"/>
          </a:xfrm>
        </p:spPr>
        <p:txBody>
          <a:bodyPr>
            <a:noAutofit/>
          </a:bodyPr>
          <a:lstStyle/>
          <a:p>
            <a:pPr algn="ctr"/>
            <a:r>
              <a:rPr lang="en-US" sz="1400" dirty="0"/>
              <a:t>    </a:t>
            </a:r>
          </a:p>
          <a:p>
            <a:pPr algn="ctr"/>
            <a:endParaRPr lang="en-US" sz="1400" dirty="0"/>
          </a:p>
          <a:p>
            <a:pPr algn="ctr"/>
            <a:r>
              <a:rPr lang="en-US" sz="1400" dirty="0"/>
              <a:t>1. Men and women of full age, without any limitation due to race, nationality or religion, have the right to marry and to found a family. They are entitled to equal rights as to marriage, during marriage and at its dissolution.  </a:t>
            </a:r>
          </a:p>
          <a:p>
            <a:pPr algn="ctr"/>
            <a:r>
              <a:rPr lang="en-US" sz="1400" dirty="0"/>
              <a:t>2. Marriage shall be entered into only with the free and full consent of the intending spouses.  </a:t>
            </a:r>
          </a:p>
          <a:p>
            <a:pPr algn="ctr"/>
            <a:r>
              <a:rPr lang="en-US" sz="1400" dirty="0"/>
              <a:t>3. The family is the natural and fundamental group unit of society and is entitled to protection by society and the State.  </a:t>
            </a:r>
          </a:p>
          <a:p>
            <a:pPr algn="ctr"/>
            <a:endParaRPr lang="en-US" sz="1400" dirty="0"/>
          </a:p>
        </p:txBody>
      </p:sp>
    </p:spTree>
    <p:extLst>
      <p:ext uri="{BB962C8B-B14F-4D97-AF65-F5344CB8AC3E}">
        <p14:creationId xmlns:p14="http://schemas.microsoft.com/office/powerpoint/2010/main" val="1170202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792023"/>
            <a:ext cx="3854528" cy="1278466"/>
          </a:xfrm>
        </p:spPr>
        <p:txBody>
          <a:bodyPr/>
          <a:lstStyle/>
          <a:p>
            <a:r>
              <a:rPr lang="en-US" dirty="0"/>
              <a:t>Article 17  </a:t>
            </a:r>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a:xfrm>
            <a:off x="677334" y="2371823"/>
            <a:ext cx="3854528" cy="3966631"/>
          </a:xfrm>
        </p:spPr>
        <p:txBody>
          <a:bodyPr>
            <a:noAutofit/>
          </a:bodyPr>
          <a:lstStyle/>
          <a:p>
            <a:pPr algn="ctr"/>
            <a:r>
              <a:rPr lang="en-US" sz="2400" dirty="0"/>
              <a:t>1. Everyone has the right to own property alone as well as in association with others.  </a:t>
            </a:r>
          </a:p>
          <a:p>
            <a:pPr algn="ctr"/>
            <a:r>
              <a:rPr lang="en-US" sz="2400" dirty="0"/>
              <a:t>2. No one shall be arbitrarily deprived of his property.  </a:t>
            </a:r>
          </a:p>
          <a:p>
            <a:pPr algn="ctr"/>
            <a:endParaRPr lang="en-US" sz="2400" dirty="0"/>
          </a:p>
          <a:p>
            <a:pPr algn="ctr"/>
            <a:endParaRPr lang="en-US" sz="2400" dirty="0"/>
          </a:p>
        </p:txBody>
      </p:sp>
      <p:pic>
        <p:nvPicPr>
          <p:cNvPr id="8" name="Picture 2" descr="C:\Users\PEERSAHIB\Desktop\HDHR\real-es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461" y="792023"/>
            <a:ext cx="4513541" cy="4628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3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21523"/>
            <a:ext cx="3854528" cy="1278466"/>
          </a:xfrm>
        </p:spPr>
        <p:txBody>
          <a:bodyPr/>
          <a:lstStyle/>
          <a:p>
            <a:r>
              <a:rPr lang="en-US" dirty="0"/>
              <a:t>Article 18  </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677334" y="2465342"/>
            <a:ext cx="3854528" cy="2584449"/>
          </a:xfrm>
        </p:spPr>
        <p:txBody>
          <a:bodyPr>
            <a:noAutofit/>
          </a:bodyPr>
          <a:lstStyle/>
          <a:p>
            <a:r>
              <a:rPr lang="en-US" sz="2000" dirty="0"/>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  </a:t>
            </a:r>
          </a:p>
          <a:p>
            <a:endParaRPr lang="en-US" sz="2000" dirty="0"/>
          </a:p>
        </p:txBody>
      </p:sp>
      <p:pic>
        <p:nvPicPr>
          <p:cNvPr id="5" name="Picture 2" descr="C:\Users\PEERSAHIB\Desktop\HDHR\20070828bizreligion_dm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862" y="344442"/>
            <a:ext cx="4762500"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73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44385"/>
            <a:ext cx="3854528" cy="1278466"/>
          </a:xfrm>
        </p:spPr>
        <p:txBody>
          <a:bodyPr/>
          <a:lstStyle/>
          <a:p>
            <a:r>
              <a:rPr lang="en-US" dirty="0"/>
              <a:t>Article 19  </a:t>
            </a:r>
          </a:p>
        </p:txBody>
      </p:sp>
      <p:sp>
        <p:nvSpPr>
          <p:cNvPr id="3" name="Content Placeholder 2"/>
          <p:cNvSpPr>
            <a:spLocks noGrp="1"/>
          </p:cNvSpPr>
          <p:nvPr>
            <p:ph idx="1"/>
          </p:nvPr>
        </p:nvSpPr>
        <p:spPr>
          <a:xfrm>
            <a:off x="4760461" y="3564082"/>
            <a:ext cx="4513541" cy="2477279"/>
          </a:xfrm>
        </p:spPr>
        <p:txBody>
          <a:bodyPr>
            <a:normAutofit/>
          </a:bodyPr>
          <a:lstStyle/>
          <a:p>
            <a:pPr algn="ctr"/>
            <a:r>
              <a:rPr lang="en-US" sz="2000" dirty="0"/>
              <a:t>receive and impart information and ideas through any media and regardless of frontiers.  </a:t>
            </a:r>
          </a:p>
          <a:p>
            <a:pPr algn="ctr"/>
            <a:endParaRPr lang="en-US" sz="2000" dirty="0"/>
          </a:p>
        </p:txBody>
      </p:sp>
      <p:sp>
        <p:nvSpPr>
          <p:cNvPr id="4" name="Text Placeholder 3"/>
          <p:cNvSpPr>
            <a:spLocks noGrp="1"/>
          </p:cNvSpPr>
          <p:nvPr>
            <p:ph type="body" sz="half" idx="2"/>
          </p:nvPr>
        </p:nvSpPr>
        <p:spPr>
          <a:xfrm>
            <a:off x="677334" y="2271857"/>
            <a:ext cx="3854528" cy="2584449"/>
          </a:xfrm>
        </p:spPr>
        <p:txBody>
          <a:bodyPr>
            <a:normAutofit/>
          </a:bodyPr>
          <a:lstStyle/>
          <a:p>
            <a:pPr algn="ctr"/>
            <a:r>
              <a:rPr lang="en-US" sz="1800" dirty="0"/>
              <a:t>Everyone has the right to freedom of opinion and expression; this right includes freedom to hold opinions without interference and to seek, </a:t>
            </a:r>
          </a:p>
        </p:txBody>
      </p:sp>
      <p:pic>
        <p:nvPicPr>
          <p:cNvPr id="5" name="Picture 3" descr="C:\Users\PEERSAHIB\Desktop\HDHR\ho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027" y="514924"/>
            <a:ext cx="4564975" cy="2715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79" y="3900412"/>
            <a:ext cx="3760083" cy="2209800"/>
          </a:xfrm>
          <a:prstGeom prst="rect">
            <a:avLst/>
          </a:prstGeom>
        </p:spPr>
      </p:pic>
    </p:spTree>
    <p:extLst>
      <p:ext uri="{BB962C8B-B14F-4D97-AF65-F5344CB8AC3E}">
        <p14:creationId xmlns:p14="http://schemas.microsoft.com/office/powerpoint/2010/main" val="145061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3140" r="3355"/>
          <a:stretch/>
        </p:blipFill>
        <p:spPr>
          <a:xfrm>
            <a:off x="4188147" y="820882"/>
            <a:ext cx="5062602" cy="4104408"/>
          </a:xfrm>
          <a:prstGeom prst="rect">
            <a:avLst/>
          </a:prstGeom>
        </p:spPr>
      </p:pic>
      <p:sp>
        <p:nvSpPr>
          <p:cNvPr id="4" name="Title 3"/>
          <p:cNvSpPr>
            <a:spLocks noGrp="1"/>
          </p:cNvSpPr>
          <p:nvPr>
            <p:ph type="title"/>
          </p:nvPr>
        </p:nvSpPr>
        <p:spPr>
          <a:xfrm>
            <a:off x="510264" y="820882"/>
            <a:ext cx="3854528" cy="1278466"/>
          </a:xfrm>
        </p:spPr>
        <p:txBody>
          <a:bodyPr/>
          <a:lstStyle/>
          <a:p>
            <a:endParaRPr lang="en-US" dirty="0"/>
          </a:p>
        </p:txBody>
      </p:sp>
      <p:sp>
        <p:nvSpPr>
          <p:cNvPr id="5" name="Content Placeholder 4"/>
          <p:cNvSpPr>
            <a:spLocks noGrp="1"/>
          </p:cNvSpPr>
          <p:nvPr>
            <p:ph idx="1"/>
          </p:nvPr>
        </p:nvSpPr>
        <p:spPr>
          <a:xfrm>
            <a:off x="5098050" y="4925290"/>
            <a:ext cx="4513541" cy="1116449"/>
          </a:xfrm>
        </p:spPr>
        <p:txBody>
          <a:bodyPr>
            <a:normAutofit/>
          </a:bodyPr>
          <a:lstStyle/>
          <a:p>
            <a:r>
              <a:rPr lang="en-US" dirty="0"/>
              <a:t>It sets out, for the first time, fundamental human rights to be universally protected.</a:t>
            </a:r>
          </a:p>
          <a:p>
            <a:endParaRPr lang="en-US" dirty="0"/>
          </a:p>
        </p:txBody>
      </p:sp>
      <p:sp>
        <p:nvSpPr>
          <p:cNvPr id="6" name="Text Placeholder 5"/>
          <p:cNvSpPr>
            <a:spLocks noGrp="1"/>
          </p:cNvSpPr>
          <p:nvPr>
            <p:ph type="body" sz="half" idx="2"/>
          </p:nvPr>
        </p:nvSpPr>
        <p:spPr>
          <a:xfrm>
            <a:off x="510264" y="2340841"/>
            <a:ext cx="3854528" cy="2584449"/>
          </a:xfrm>
        </p:spPr>
        <p:txBody>
          <a:bodyPr>
            <a:noAutofit/>
          </a:bodyPr>
          <a:lstStyle/>
          <a:p>
            <a:r>
              <a:rPr lang="en-US" sz="2000" dirty="0"/>
              <a:t>The Universal Declaration of Human Rights (UDHR) is a milestone document in the history of human rights against the oppression and discrimination. </a:t>
            </a:r>
          </a:p>
          <a:p>
            <a:r>
              <a:rPr lang="en-US" sz="2000" dirty="0"/>
              <a:t>The Declaration was proclaimed </a:t>
            </a:r>
            <a:r>
              <a:rPr lang="en-US" sz="2000" baseline="30000" dirty="0"/>
              <a:t>announced </a:t>
            </a:r>
            <a:r>
              <a:rPr lang="en-US" sz="2000" dirty="0"/>
              <a:t>by the United Nations General Assembly in Paris on 10 December 1948</a:t>
            </a:r>
          </a:p>
          <a:p>
            <a:endParaRPr lang="en-US" sz="2000" dirty="0"/>
          </a:p>
        </p:txBody>
      </p:sp>
    </p:spTree>
    <p:extLst>
      <p:ext uri="{BB962C8B-B14F-4D97-AF65-F5344CB8AC3E}">
        <p14:creationId xmlns:p14="http://schemas.microsoft.com/office/powerpoint/2010/main" val="91584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33" y="613501"/>
            <a:ext cx="3854528" cy="1278466"/>
          </a:xfrm>
        </p:spPr>
        <p:txBody>
          <a:bodyPr/>
          <a:lstStyle/>
          <a:p>
            <a:r>
              <a:rPr lang="en-US" dirty="0"/>
              <a:t>Article 20  </a:t>
            </a:r>
          </a:p>
        </p:txBody>
      </p:sp>
      <p:sp>
        <p:nvSpPr>
          <p:cNvPr id="4" name="Text Placeholder 3"/>
          <p:cNvSpPr>
            <a:spLocks noGrp="1"/>
          </p:cNvSpPr>
          <p:nvPr>
            <p:ph type="body" sz="half" idx="2"/>
          </p:nvPr>
        </p:nvSpPr>
        <p:spPr>
          <a:xfrm>
            <a:off x="5465618" y="2139394"/>
            <a:ext cx="4154940" cy="3440524"/>
          </a:xfrm>
        </p:spPr>
        <p:txBody>
          <a:bodyPr>
            <a:normAutofit/>
          </a:bodyPr>
          <a:lstStyle/>
          <a:p>
            <a:pPr algn="ctr"/>
            <a:r>
              <a:rPr lang="en-US" sz="1800" dirty="0"/>
              <a:t>1. Everyone has the right to freedom of peaceful assembly and association.  </a:t>
            </a:r>
          </a:p>
          <a:p>
            <a:pPr algn="ctr"/>
            <a:r>
              <a:rPr lang="en-US" sz="1800" dirty="0"/>
              <a:t>2. No one may be compelled to belong to an association.  </a:t>
            </a:r>
          </a:p>
          <a:p>
            <a:pPr algn="ctr"/>
            <a:endParaRPr lang="en-US" sz="1800" dirty="0"/>
          </a:p>
          <a:p>
            <a:pPr algn="ctr"/>
            <a:endParaRPr lang="en-US" sz="1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33" y="2139394"/>
            <a:ext cx="4673985" cy="4157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423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49843"/>
            <a:ext cx="3854528" cy="1278466"/>
          </a:xfrm>
        </p:spPr>
        <p:txBody>
          <a:bodyPr/>
          <a:lstStyle/>
          <a:p>
            <a:r>
              <a:rPr lang="en-US" dirty="0"/>
              <a:t>Article 21   </a:t>
            </a:r>
          </a:p>
        </p:txBody>
      </p:sp>
      <p:sp>
        <p:nvSpPr>
          <p:cNvPr id="3" name="Content Placeholder 2"/>
          <p:cNvSpPr>
            <a:spLocks noGrp="1"/>
          </p:cNvSpPr>
          <p:nvPr>
            <p:ph idx="1"/>
          </p:nvPr>
        </p:nvSpPr>
        <p:spPr>
          <a:xfrm>
            <a:off x="4553366" y="4188116"/>
            <a:ext cx="4513541" cy="2280432"/>
          </a:xfrm>
        </p:spPr>
        <p:txBody>
          <a:bodyPr/>
          <a:lstStyle/>
          <a:p>
            <a:r>
              <a:rPr lang="en-US" dirty="0"/>
              <a:t>3. The will of the people shall be the basis of the authority of government; this will shall be expressed in periodic and genuine elections which shall be by universal and equal suffrage and shall be held by secret vote or by equivalent free voting procedures.  </a:t>
            </a:r>
          </a:p>
          <a:p>
            <a:endParaRPr lang="en-US" dirty="0"/>
          </a:p>
        </p:txBody>
      </p:sp>
      <p:sp>
        <p:nvSpPr>
          <p:cNvPr id="4" name="Text Placeholder 3"/>
          <p:cNvSpPr>
            <a:spLocks noGrp="1"/>
          </p:cNvSpPr>
          <p:nvPr>
            <p:ph type="body" sz="half" idx="2"/>
          </p:nvPr>
        </p:nvSpPr>
        <p:spPr>
          <a:xfrm>
            <a:off x="677334" y="1779542"/>
            <a:ext cx="3854528" cy="2584449"/>
          </a:xfrm>
        </p:spPr>
        <p:txBody>
          <a:bodyPr>
            <a:noAutofit/>
          </a:bodyPr>
          <a:lstStyle/>
          <a:p>
            <a:r>
              <a:rPr lang="en-US" sz="1800" dirty="0"/>
              <a:t>    </a:t>
            </a:r>
          </a:p>
          <a:p>
            <a:endParaRPr lang="en-US" sz="1800" dirty="0"/>
          </a:p>
          <a:p>
            <a:r>
              <a:rPr lang="en-US" sz="1800" dirty="0"/>
              <a:t>1. Everyone has the right to take part in the government of his country, directly or through freely chosen representatives.  </a:t>
            </a:r>
          </a:p>
          <a:p>
            <a:r>
              <a:rPr lang="en-US" sz="1800" dirty="0"/>
              <a:t>2. Everyone has the right to equal access to public service in his country.  </a:t>
            </a:r>
          </a:p>
          <a:p>
            <a:endParaRPr lang="en-US" sz="1800" dirty="0"/>
          </a:p>
        </p:txBody>
      </p:sp>
      <p:pic>
        <p:nvPicPr>
          <p:cNvPr id="5" name="Picture 2" descr="C:\Users\PEERSAHIB\Desktop\HDHR\voting-300x1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366" y="849843"/>
            <a:ext cx="4927730" cy="3219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9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7334" y="4562691"/>
            <a:ext cx="8596667" cy="566738"/>
          </a:xfrm>
        </p:spPr>
        <p:txBody>
          <a:bodyPr>
            <a:normAutofit/>
          </a:bodyPr>
          <a:lstStyle/>
          <a:p>
            <a:r>
              <a:rPr lang="en-US" dirty="0"/>
              <a:t>Article 22  </a:t>
            </a:r>
          </a:p>
        </p:txBody>
      </p:sp>
      <p:sp>
        <p:nvSpPr>
          <p:cNvPr id="9" name="Picture Placeholder 8"/>
          <p:cNvSpPr>
            <a:spLocks noGrp="1"/>
          </p:cNvSpPr>
          <p:nvPr>
            <p:ph type="pic" idx="1"/>
          </p:nvPr>
        </p:nvSpPr>
        <p:spPr/>
      </p:sp>
      <p:sp>
        <p:nvSpPr>
          <p:cNvPr id="4" name="Text Placeholder 3"/>
          <p:cNvSpPr>
            <a:spLocks noGrp="1"/>
          </p:cNvSpPr>
          <p:nvPr>
            <p:ph type="body" sz="half" idx="2"/>
          </p:nvPr>
        </p:nvSpPr>
        <p:spPr>
          <a:xfrm>
            <a:off x="677333" y="5129429"/>
            <a:ext cx="8596667" cy="674024"/>
          </a:xfrm>
        </p:spPr>
        <p:txBody>
          <a:bodyPr>
            <a:noAutofit/>
          </a:bodyPr>
          <a:lstStyle/>
          <a:p>
            <a:pPr algn="ctr"/>
            <a:r>
              <a:rPr lang="en-US" sz="1600" dirty="0"/>
              <a:t>Everyone, as a member of society, has the right to social security and is entitled to realization, through national effort and international co-operation and in accordance with the organization and resources of each State, of the economic, social and cultural rights indispensable for his dignity and the free development of his personality.  </a:t>
            </a:r>
          </a:p>
          <a:p>
            <a:pPr algn="ctr"/>
            <a:endParaRPr lang="en-US" sz="16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8" y="502227"/>
            <a:ext cx="8712893" cy="39530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68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3586"/>
            <a:ext cx="3854528" cy="1278466"/>
          </a:xfrm>
        </p:spPr>
        <p:txBody>
          <a:bodyPr/>
          <a:lstStyle/>
          <a:p>
            <a:r>
              <a:rPr lang="en-US" dirty="0"/>
              <a:t>Article 23  </a:t>
            </a:r>
          </a:p>
        </p:txBody>
      </p:sp>
      <p:sp>
        <p:nvSpPr>
          <p:cNvPr id="3" name="Content Placeholder 2"/>
          <p:cNvSpPr>
            <a:spLocks noGrp="1"/>
          </p:cNvSpPr>
          <p:nvPr>
            <p:ph idx="1"/>
          </p:nvPr>
        </p:nvSpPr>
        <p:spPr>
          <a:xfrm>
            <a:off x="4747634" y="3767616"/>
            <a:ext cx="4513541" cy="2377313"/>
          </a:xfrm>
        </p:spPr>
        <p:txBody>
          <a:bodyPr>
            <a:normAutofit fontScale="92500" lnSpcReduction="10000"/>
          </a:bodyPr>
          <a:lstStyle/>
          <a:p>
            <a:pPr algn="ctr"/>
            <a:r>
              <a:rPr lang="en-US" dirty="0"/>
              <a:t>3. Everyone who works has the right to just and favorable remuneration ensuring for himself and his family an existence worthy of human dignity, and supplemented, if necessary, by other means of social protection.  </a:t>
            </a:r>
          </a:p>
          <a:p>
            <a:pPr algn="ctr"/>
            <a:r>
              <a:rPr lang="en-US" dirty="0"/>
              <a:t>4. Everyone has the right to form and to join trade unions for the protection of his interests.  </a:t>
            </a:r>
          </a:p>
          <a:p>
            <a:pPr algn="ctr"/>
            <a:endParaRPr lang="en-US" dirty="0"/>
          </a:p>
        </p:txBody>
      </p:sp>
      <p:sp>
        <p:nvSpPr>
          <p:cNvPr id="4" name="Text Placeholder 3"/>
          <p:cNvSpPr>
            <a:spLocks noGrp="1"/>
          </p:cNvSpPr>
          <p:nvPr>
            <p:ph type="body" sz="half" idx="2"/>
          </p:nvPr>
        </p:nvSpPr>
        <p:spPr>
          <a:xfrm>
            <a:off x="677334" y="2371824"/>
            <a:ext cx="3854528" cy="2584449"/>
          </a:xfrm>
        </p:spPr>
        <p:txBody>
          <a:bodyPr>
            <a:noAutofit/>
          </a:bodyPr>
          <a:lstStyle/>
          <a:p>
            <a:r>
              <a:rPr lang="en-US" dirty="0"/>
              <a:t>1. Everyone has the right to work, to free choice of employment, to just and favorable conditions of work and to protection against unemployment.  </a:t>
            </a:r>
          </a:p>
          <a:p>
            <a:r>
              <a:rPr lang="en-US" dirty="0"/>
              <a:t>2. Everyone, without any discrimination, has the right to equal pay for equal work.  </a:t>
            </a:r>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634" y="795816"/>
            <a:ext cx="4495800" cy="2971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06" y="3993573"/>
            <a:ext cx="3422984" cy="228198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99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54684"/>
            <a:ext cx="3854528" cy="1278466"/>
          </a:xfrm>
        </p:spPr>
        <p:txBody>
          <a:bodyPr/>
          <a:lstStyle/>
          <a:p>
            <a:r>
              <a:rPr lang="en-US" dirty="0"/>
              <a:t>Article 24  </a:t>
            </a:r>
          </a:p>
        </p:txBody>
      </p:sp>
      <p:sp>
        <p:nvSpPr>
          <p:cNvPr id="4" name="Text Placeholder 3"/>
          <p:cNvSpPr>
            <a:spLocks noGrp="1"/>
          </p:cNvSpPr>
          <p:nvPr>
            <p:ph type="body" sz="half" idx="2"/>
          </p:nvPr>
        </p:nvSpPr>
        <p:spPr>
          <a:xfrm>
            <a:off x="728134" y="2288697"/>
            <a:ext cx="3333557" cy="3752664"/>
          </a:xfrm>
        </p:spPr>
        <p:txBody>
          <a:bodyPr>
            <a:normAutofit/>
          </a:bodyPr>
          <a:lstStyle/>
          <a:p>
            <a:r>
              <a:rPr lang="en-US" sz="2400" dirty="0"/>
              <a:t>Everyone has the right to rest and leisure, including reasonable limitation of working hours and periodic holidays with pay.   </a:t>
            </a:r>
          </a:p>
          <a:p>
            <a:r>
              <a:rPr lang="en-US" sz="2400" dirty="0"/>
              <a:t>    </a:t>
            </a:r>
          </a:p>
          <a:p>
            <a:endParaRPr lang="en-US"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91" y="1591351"/>
            <a:ext cx="5384800" cy="4038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78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391" y="345620"/>
            <a:ext cx="3854528" cy="1278466"/>
          </a:xfrm>
        </p:spPr>
        <p:txBody>
          <a:bodyPr/>
          <a:lstStyle/>
          <a:p>
            <a:r>
              <a:rPr lang="en-US" dirty="0"/>
              <a:t>Article 25  </a:t>
            </a:r>
          </a:p>
        </p:txBody>
      </p:sp>
      <p:sp>
        <p:nvSpPr>
          <p:cNvPr id="3" name="Content Placeholder 2"/>
          <p:cNvSpPr>
            <a:spLocks noGrp="1"/>
          </p:cNvSpPr>
          <p:nvPr>
            <p:ph idx="1"/>
          </p:nvPr>
        </p:nvSpPr>
        <p:spPr>
          <a:xfrm>
            <a:off x="4895542" y="3995878"/>
            <a:ext cx="4513541" cy="1779156"/>
          </a:xfrm>
        </p:spPr>
        <p:txBody>
          <a:bodyPr/>
          <a:lstStyle/>
          <a:p>
            <a:r>
              <a:rPr lang="en-US" dirty="0"/>
              <a:t>2. Motherhood and childhood are entitled to special care and assistance. All children, whether born in or out of wedlock, shall enjoy the same social protection.  </a:t>
            </a:r>
          </a:p>
          <a:p>
            <a:endParaRPr lang="en-US" dirty="0"/>
          </a:p>
        </p:txBody>
      </p:sp>
      <p:sp>
        <p:nvSpPr>
          <p:cNvPr id="4" name="Text Placeholder 3"/>
          <p:cNvSpPr>
            <a:spLocks noGrp="1"/>
          </p:cNvSpPr>
          <p:nvPr>
            <p:ph type="body" sz="half" idx="2"/>
          </p:nvPr>
        </p:nvSpPr>
        <p:spPr>
          <a:xfrm>
            <a:off x="639391" y="1624086"/>
            <a:ext cx="3854528" cy="2584449"/>
          </a:xfrm>
        </p:spPr>
        <p:txBody>
          <a:bodyPr>
            <a:normAutofit/>
          </a:bodyPr>
          <a:lstStyle/>
          <a:p>
            <a:pPr algn="ctr"/>
            <a:r>
              <a:rPr lang="en-US" sz="1600" dirty="0"/>
              <a:t>1. 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  </a:t>
            </a:r>
          </a:p>
          <a:p>
            <a:pPr algn="ctr"/>
            <a:endParaRPr lang="en-US" sz="1600" dirty="0"/>
          </a:p>
          <a:p>
            <a:pPr algn="ctr"/>
            <a:endParaRPr lang="en-US" sz="1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461" y="514924"/>
            <a:ext cx="4513541" cy="34336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PEERSAHIB\Desktop\HDHR\0,,15691589_30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38" y="4208535"/>
            <a:ext cx="4262923" cy="2356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9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9286"/>
            <a:ext cx="3854528" cy="1278466"/>
          </a:xfrm>
        </p:spPr>
        <p:txBody>
          <a:bodyPr/>
          <a:lstStyle/>
          <a:p>
            <a:r>
              <a:rPr lang="en-US" dirty="0"/>
              <a:t>Article 26  </a:t>
            </a:r>
          </a:p>
        </p:txBody>
      </p:sp>
      <p:sp>
        <p:nvSpPr>
          <p:cNvPr id="3" name="Content Placeholder 2"/>
          <p:cNvSpPr>
            <a:spLocks noGrp="1"/>
          </p:cNvSpPr>
          <p:nvPr>
            <p:ph idx="1"/>
          </p:nvPr>
        </p:nvSpPr>
        <p:spPr>
          <a:xfrm>
            <a:off x="4770852" y="3038182"/>
            <a:ext cx="4809567" cy="5526437"/>
          </a:xfrm>
        </p:spPr>
        <p:txBody>
          <a:bodyPr/>
          <a:lstStyle/>
          <a:p>
            <a:pPr marL="0" indent="0">
              <a:buNone/>
            </a:pPr>
            <a:r>
              <a:rPr lang="en-US" dirty="0"/>
              <a:t>2. 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  </a:t>
            </a:r>
          </a:p>
          <a:p>
            <a:pPr marL="0" indent="0" algn="ctr">
              <a:buNone/>
            </a:pPr>
            <a:r>
              <a:rPr lang="en-US" dirty="0"/>
              <a:t>3. Parents have a prior right to choose the kind of education that shall be given to their children.  </a:t>
            </a:r>
          </a:p>
          <a:p>
            <a:endParaRPr lang="en-US" dirty="0"/>
          </a:p>
          <a:p>
            <a:endParaRPr lang="en-US" dirty="0"/>
          </a:p>
        </p:txBody>
      </p:sp>
      <p:sp>
        <p:nvSpPr>
          <p:cNvPr id="4" name="Text Placeholder 3"/>
          <p:cNvSpPr>
            <a:spLocks noGrp="1"/>
          </p:cNvSpPr>
          <p:nvPr>
            <p:ph type="body" sz="half" idx="2"/>
          </p:nvPr>
        </p:nvSpPr>
        <p:spPr>
          <a:xfrm>
            <a:off x="580196" y="2096274"/>
            <a:ext cx="3854528" cy="2584449"/>
          </a:xfrm>
        </p:spPr>
        <p:txBody>
          <a:bodyPr>
            <a:normAutofit/>
          </a:bodyPr>
          <a:lstStyle/>
          <a:p>
            <a:pPr algn="ctr"/>
            <a:r>
              <a:rPr lang="en-US" sz="1600" dirty="0"/>
              <a:t>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715" y="192803"/>
            <a:ext cx="38847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9" y="4353791"/>
            <a:ext cx="4048804" cy="23487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97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654" y="3886200"/>
            <a:ext cx="8596667" cy="566738"/>
          </a:xfrm>
        </p:spPr>
        <p:txBody>
          <a:bodyPr>
            <a:normAutofit/>
          </a:bodyPr>
          <a:lstStyle/>
          <a:p>
            <a:r>
              <a:rPr lang="en-US" dirty="0"/>
              <a:t>Article 27  </a:t>
            </a:r>
          </a:p>
        </p:txBody>
      </p:sp>
      <p:sp>
        <p:nvSpPr>
          <p:cNvPr id="4" name="Text Placeholder 3"/>
          <p:cNvSpPr>
            <a:spLocks noGrp="1"/>
          </p:cNvSpPr>
          <p:nvPr>
            <p:ph type="body" sz="half" idx="2"/>
          </p:nvPr>
        </p:nvSpPr>
        <p:spPr>
          <a:xfrm>
            <a:off x="318654" y="4567238"/>
            <a:ext cx="8596667" cy="674024"/>
          </a:xfrm>
        </p:spPr>
        <p:txBody>
          <a:bodyPr>
            <a:noAutofit/>
          </a:bodyPr>
          <a:lstStyle/>
          <a:p>
            <a:pPr algn="ctr"/>
            <a:r>
              <a:rPr lang="en-US" sz="1800" dirty="0"/>
              <a:t>1. Everyone has the right freely to participate in the cultural life of the community, to enjoy the arts and to share in scientific advancement and its benefits. </a:t>
            </a:r>
          </a:p>
          <a:p>
            <a:pPr algn="ctr"/>
            <a:r>
              <a:rPr lang="en-US" sz="1800" dirty="0"/>
              <a:t>2. Everyone has the right to the protection of the moral and material interests resulting from any scientific, literary or artistic production of which he is the author.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 y="218689"/>
            <a:ext cx="8955347" cy="355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7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18760"/>
            <a:ext cx="3854528" cy="1278466"/>
          </a:xfrm>
        </p:spPr>
        <p:txBody>
          <a:bodyPr/>
          <a:lstStyle/>
          <a:p>
            <a:r>
              <a:rPr lang="en-US" dirty="0"/>
              <a:t>Article 28  </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677334" y="2579641"/>
            <a:ext cx="3208866" cy="3607193"/>
          </a:xfrm>
        </p:spPr>
        <p:txBody>
          <a:bodyPr>
            <a:noAutofit/>
          </a:bodyPr>
          <a:lstStyle/>
          <a:p>
            <a:r>
              <a:rPr lang="en-US" sz="2400" dirty="0"/>
              <a:t>Everyone is entitled to a social and international order in which the rights and freedoms set forth in this Declaration can be fully realized.  </a:t>
            </a:r>
          </a:p>
          <a:p>
            <a:endParaRPr lang="en-US" sz="2400" dirty="0"/>
          </a:p>
        </p:txBody>
      </p:sp>
    </p:spTree>
    <p:extLst>
      <p:ext uri="{BB962C8B-B14F-4D97-AF65-F5344CB8AC3E}">
        <p14:creationId xmlns:p14="http://schemas.microsoft.com/office/powerpoint/2010/main" val="410581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EERSAHIB\Desktop\HDHR\shutterstock_18246823.jpg"/>
          <p:cNvPicPr>
            <a:picLocks noChangeAspect="1" noChangeArrowheads="1"/>
          </p:cNvPicPr>
          <p:nvPr/>
        </p:nvPicPr>
        <p:blipFill rotWithShape="1">
          <a:blip r:embed="rId2">
            <a:extLst>
              <a:ext uri="{28A0092B-C50C-407E-A947-70E740481C1C}">
                <a14:useLocalDpi xmlns:a14="http://schemas.microsoft.com/office/drawing/2010/main" val="0"/>
              </a:ext>
            </a:extLst>
          </a:blip>
          <a:srcRect l="8522" t="4769" r="11534" b="9718"/>
          <a:stretch/>
        </p:blipFill>
        <p:spPr bwMode="auto">
          <a:xfrm>
            <a:off x="476336" y="2348346"/>
            <a:ext cx="4873338" cy="45096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5741" y="1010993"/>
            <a:ext cx="3854528" cy="1278466"/>
          </a:xfrm>
        </p:spPr>
        <p:txBody>
          <a:bodyPr/>
          <a:lstStyle/>
          <a:p>
            <a:r>
              <a:rPr lang="en-US" dirty="0"/>
              <a:t>Article 29  </a:t>
            </a:r>
          </a:p>
        </p:txBody>
      </p:sp>
      <p:sp>
        <p:nvSpPr>
          <p:cNvPr id="4" name="Text Placeholder 3"/>
          <p:cNvSpPr>
            <a:spLocks noGrp="1"/>
          </p:cNvSpPr>
          <p:nvPr>
            <p:ph type="body" sz="half" idx="2"/>
          </p:nvPr>
        </p:nvSpPr>
        <p:spPr>
          <a:xfrm>
            <a:off x="5301155" y="514924"/>
            <a:ext cx="3854528" cy="4309531"/>
          </a:xfrm>
        </p:spPr>
        <p:txBody>
          <a:bodyPr>
            <a:noAutofit/>
          </a:bodyPr>
          <a:lstStyle/>
          <a:p>
            <a:r>
              <a:rPr lang="en-US" sz="1800" dirty="0"/>
              <a:t>1. Everyone has duties to the community in which alone the free and full development of his personality is possible.  </a:t>
            </a:r>
          </a:p>
          <a:p>
            <a:r>
              <a:rPr lang="en-US" sz="1800" dirty="0"/>
              <a:t>2. In the exercise of his rights and freedoms, everyone shall be subject only to such limitations as are determined by law solely for the purpose of securing due recognition and respect for the rights and freedoms of others and of meeting the just requirements of morality, public order and the general welfare in a democratic society.  </a:t>
            </a:r>
          </a:p>
          <a:p>
            <a:r>
              <a:rPr lang="en-US" sz="1800" dirty="0"/>
              <a:t>3. These rights and freedoms may in no case be exercised contrary to the purposes and principles of the United Nations.  </a:t>
            </a:r>
          </a:p>
          <a:p>
            <a:endParaRPr lang="en-US" sz="1800" dirty="0"/>
          </a:p>
        </p:txBody>
      </p:sp>
    </p:spTree>
    <p:extLst>
      <p:ext uri="{BB962C8B-B14F-4D97-AF65-F5344CB8AC3E}">
        <p14:creationId xmlns:p14="http://schemas.microsoft.com/office/powerpoint/2010/main" val="299033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2344"/>
            <a:ext cx="3854528" cy="1278466"/>
          </a:xfrm>
        </p:spPr>
        <p:txBody>
          <a:bodyPr/>
          <a:lstStyle/>
          <a:p>
            <a:endParaRPr lang="en-US"/>
          </a:p>
        </p:txBody>
      </p:sp>
      <p:sp>
        <p:nvSpPr>
          <p:cNvPr id="3" name="Content Placeholder 2"/>
          <p:cNvSpPr>
            <a:spLocks noGrp="1"/>
          </p:cNvSpPr>
          <p:nvPr>
            <p:ph idx="1"/>
          </p:nvPr>
        </p:nvSpPr>
        <p:spPr>
          <a:xfrm rot="21226885">
            <a:off x="5092970" y="4592976"/>
            <a:ext cx="4513541" cy="2092816"/>
          </a:xfrm>
        </p:spPr>
        <p:txBody>
          <a:bodyPr>
            <a:normAutofit/>
          </a:bodyPr>
          <a:lstStyle/>
          <a:p>
            <a:r>
              <a:rPr lang="en-US" sz="1600" dirty="0"/>
              <a:t>The commission was chaired by </a:t>
            </a:r>
            <a:r>
              <a:rPr lang="en-US" sz="1600" b="1" dirty="0"/>
              <a:t>Mrs. Eleanor </a:t>
            </a:r>
          </a:p>
          <a:p>
            <a:pPr marL="114300"/>
            <a:r>
              <a:rPr lang="en-US" sz="1600" b="1" dirty="0"/>
              <a:t>Roosevelt,</a:t>
            </a:r>
            <a:r>
              <a:rPr lang="en-US" sz="1600" dirty="0"/>
              <a:t> widow of the former US President Franklin Delano Roosevelt</a:t>
            </a:r>
          </a:p>
          <a:p>
            <a:endParaRPr lang="en-US" sz="1600" dirty="0"/>
          </a:p>
        </p:txBody>
      </p:sp>
      <p:sp>
        <p:nvSpPr>
          <p:cNvPr id="4" name="Text Placeholder 3"/>
          <p:cNvSpPr>
            <a:spLocks noGrp="1"/>
          </p:cNvSpPr>
          <p:nvPr>
            <p:ph type="body" sz="half" idx="2"/>
          </p:nvPr>
        </p:nvSpPr>
        <p:spPr>
          <a:xfrm>
            <a:off x="677334" y="2247132"/>
            <a:ext cx="3854528" cy="2584449"/>
          </a:xfrm>
        </p:spPr>
        <p:txBody>
          <a:bodyPr>
            <a:noAutofit/>
          </a:bodyPr>
          <a:lstStyle/>
          <a:p>
            <a:r>
              <a:rPr lang="en-US" sz="2000" dirty="0"/>
              <a:t>It also emphasizes on the human rights activism and legislation. </a:t>
            </a:r>
          </a:p>
          <a:p>
            <a:r>
              <a:rPr lang="en-US" sz="2000" dirty="0"/>
              <a:t>Member states of the United Nations have pledged to promote the respect human rights. Therefore, a </a:t>
            </a:r>
            <a:r>
              <a:rPr lang="en-US" sz="2000" b="1" dirty="0"/>
              <a:t>Commission on Human Rights</a:t>
            </a:r>
            <a:r>
              <a:rPr lang="en-US" sz="2000" dirty="0"/>
              <a:t> was established to draft a document spelling out fundamental rights and freedom. </a:t>
            </a:r>
          </a:p>
        </p:txBody>
      </p:sp>
      <p:pic>
        <p:nvPicPr>
          <p:cNvPr id="5" name="Picture 2" descr="C:\Users\PEERSAHIB\Desktop\HDHR\images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132" y="1970810"/>
            <a:ext cx="3429000" cy="25916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28530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3" y="4605761"/>
            <a:ext cx="8596667" cy="566738"/>
          </a:xfrm>
        </p:spPr>
        <p:txBody>
          <a:bodyPr>
            <a:normAutofit/>
          </a:bodyPr>
          <a:lstStyle/>
          <a:p>
            <a:r>
              <a:rPr lang="en-US" dirty="0"/>
              <a:t>Article 30  </a:t>
            </a:r>
          </a:p>
        </p:txBody>
      </p:sp>
      <p:sp>
        <p:nvSpPr>
          <p:cNvPr id="7" name="Picture Placeholder 6"/>
          <p:cNvSpPr>
            <a:spLocks noGrp="1"/>
          </p:cNvSpPr>
          <p:nvPr>
            <p:ph type="pic" idx="1"/>
          </p:nvPr>
        </p:nvSpPr>
        <p:spPr/>
      </p:sp>
      <p:sp>
        <p:nvSpPr>
          <p:cNvPr id="4" name="Text Placeholder 3"/>
          <p:cNvSpPr>
            <a:spLocks noGrp="1"/>
          </p:cNvSpPr>
          <p:nvPr>
            <p:ph type="body" sz="half" idx="2"/>
          </p:nvPr>
        </p:nvSpPr>
        <p:spPr>
          <a:xfrm>
            <a:off x="677334" y="5273819"/>
            <a:ext cx="8596667" cy="674024"/>
          </a:xfrm>
        </p:spPr>
        <p:txBody>
          <a:bodyPr>
            <a:noAutofit/>
          </a:bodyPr>
          <a:lstStyle/>
          <a:p>
            <a:pPr algn="ctr"/>
            <a:r>
              <a:rPr lang="en-US" sz="1800" dirty="0"/>
              <a:t>Nothing in this Declaration may be interpreted as implying for any State, group or person any right to engage in any activity or to perform any act aimed at the destruction of any of the rights and freedoms set forth herein. </a:t>
            </a:r>
          </a:p>
          <a:p>
            <a:pPr algn="ctr"/>
            <a:endParaRPr lang="en-US" sz="1800" dirty="0"/>
          </a:p>
        </p:txBody>
      </p:sp>
      <p:pic>
        <p:nvPicPr>
          <p:cNvPr id="5" name="Picture 2" descr="C:\Users\PEERSAHIB\Desktop\HDHR\images (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69" y="459157"/>
            <a:ext cx="8720431" cy="3996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4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702" y="1249220"/>
            <a:ext cx="3854528" cy="1278466"/>
          </a:xfrm>
        </p:spPr>
        <p:txBody>
          <a:bodyPr/>
          <a:lstStyle/>
          <a:p>
            <a:pPr algn="ctr"/>
            <a:r>
              <a:rPr lang="en-US" dirty="0"/>
              <a:t>Structure of the Declaration </a:t>
            </a:r>
          </a:p>
        </p:txBody>
      </p:sp>
      <p:sp>
        <p:nvSpPr>
          <p:cNvPr id="6" name="Content Placeholder 5"/>
          <p:cNvSpPr>
            <a:spLocks noGrp="1"/>
          </p:cNvSpPr>
          <p:nvPr>
            <p:ph idx="1"/>
          </p:nvPr>
        </p:nvSpPr>
        <p:spPr/>
        <p:txBody>
          <a:bodyPr>
            <a:noAutofit/>
          </a:bodyPr>
          <a:lstStyle/>
          <a:p>
            <a:r>
              <a:rPr lang="en-US" sz="2000" dirty="0"/>
              <a:t>The initial draft was prepared by Canadian scholar John Peters Humphrey and finalized by draft by French Scholar Rene Cassin in about two years from Jan 1947 to Dec 1948 when the UN General Assembly adopted it.</a:t>
            </a:r>
          </a:p>
          <a:p>
            <a:endParaRPr lang="en-US" sz="2000" dirty="0"/>
          </a:p>
          <a:p>
            <a:r>
              <a:rPr lang="en-US" sz="2000" dirty="0"/>
              <a:t>The basic Structure of the Declaration as developed by Rene Cassin is consisted of 30 Articles. He compares it with the Portico of Greek temple with foundation, steps, four columns, and pediment. It is also known as Rene Cassin Model. </a:t>
            </a:r>
          </a:p>
          <a:p>
            <a:endParaRPr lang="en-US" sz="2000" dirty="0"/>
          </a:p>
        </p:txBody>
      </p:sp>
      <p:sp>
        <p:nvSpPr>
          <p:cNvPr id="7" name="Text Placeholder 6"/>
          <p:cNvSpPr>
            <a:spLocks noGrp="1"/>
          </p:cNvSpPr>
          <p:nvPr>
            <p:ph type="body" sz="half" idx="2"/>
          </p:nvPr>
        </p:nvSpPr>
        <p:spPr/>
        <p:txBody>
          <a:bodyPr/>
          <a:lstStyle/>
          <a:p>
            <a:endParaRPr lang="en-US" dirty="0"/>
          </a:p>
        </p:txBody>
      </p:sp>
      <p:pic>
        <p:nvPicPr>
          <p:cNvPr id="8" name="Picture 2" descr="D:\Subjects\B.B.A\Introduction to Human Rights\Material HRs\HRs Pics\800px-Ionic_temple_por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70" y="2673158"/>
            <a:ext cx="4352392" cy="32642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2702" y="5937451"/>
            <a:ext cx="3854528" cy="369332"/>
          </a:xfrm>
          <a:prstGeom prst="rect">
            <a:avLst/>
          </a:prstGeom>
          <a:noFill/>
        </p:spPr>
        <p:txBody>
          <a:bodyPr wrap="square" rtlCol="0">
            <a:spAutoFit/>
          </a:bodyPr>
          <a:lstStyle/>
          <a:p>
            <a:pPr marL="114300" indent="0" algn="ctr">
              <a:buNone/>
            </a:pPr>
            <a:r>
              <a:rPr lang="en-US" dirty="0"/>
              <a:t>Model of Portico of Greek Temple</a:t>
            </a:r>
          </a:p>
        </p:txBody>
      </p:sp>
    </p:spTree>
    <p:extLst>
      <p:ext uri="{BB962C8B-B14F-4D97-AF65-F5344CB8AC3E}">
        <p14:creationId xmlns:p14="http://schemas.microsoft.com/office/powerpoint/2010/main" val="316916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n w="0"/>
                <a:solidFill>
                  <a:schemeClr val="tx1"/>
                </a:solidFill>
                <a:effectLst>
                  <a:outerShdw blurRad="38100" dist="19050" dir="2700000" algn="tl" rotWithShape="0">
                    <a:schemeClr val="dk1">
                      <a:alpha val="40000"/>
                    </a:schemeClr>
                  </a:outerShdw>
                </a:effectLst>
              </a:rPr>
              <a:t>“Portico of Greek Temple</a:t>
            </a:r>
            <a:r>
              <a:rPr lang="en-US" sz="4400" dirty="0">
                <a:solidFill>
                  <a:schemeClr val="accent5">
                    <a:lumMod val="75000"/>
                  </a:schemeClr>
                </a:solidFill>
              </a:rPr>
              <a:t>”</a:t>
            </a:r>
            <a:br>
              <a:rPr lang="en-US" sz="4400" dirty="0">
                <a:solidFill>
                  <a:schemeClr val="accent5">
                    <a:lumMod val="75000"/>
                  </a:schemeClr>
                </a:solidFill>
              </a:rPr>
            </a:br>
            <a:r>
              <a:rPr lang="en-US" sz="2400" dirty="0">
                <a:solidFill>
                  <a:schemeClr val="tx1"/>
                </a:solidFill>
              </a:rPr>
              <a:t>Cassin’s Model of the Universal Declaration of Human Rights</a:t>
            </a:r>
            <a:endParaRPr lang="en-US" sz="2400" dirty="0"/>
          </a:p>
        </p:txBody>
      </p:sp>
      <p:graphicFrame>
        <p:nvGraphicFramePr>
          <p:cNvPr id="4" name="Content Placeholder 3"/>
          <p:cNvGraphicFramePr>
            <a:graphicFrameLocks/>
          </p:cNvGraphicFramePr>
          <p:nvPr>
            <p:extLst>
              <p:ext uri="{D42A27DB-BD31-4B8C-83A1-F6EECF244321}">
                <p14:modId xmlns:p14="http://schemas.microsoft.com/office/powerpoint/2010/main" val="4266573091"/>
              </p:ext>
            </p:extLst>
          </p:nvPr>
        </p:nvGraphicFramePr>
        <p:xfrm>
          <a:off x="677334" y="2023428"/>
          <a:ext cx="8094519" cy="4319271"/>
        </p:xfrm>
        <a:graphic>
          <a:graphicData uri="http://schemas.openxmlformats.org/drawingml/2006/table">
            <a:tbl>
              <a:tblPr firstRow="1" firstCol="1" bandRow="1">
                <a:tableStyleId>{3B4B98B0-60AC-42C2-AFA5-B58CD77FA1E5}</a:tableStyleId>
              </a:tblPr>
              <a:tblGrid>
                <a:gridCol w="385690">
                  <a:extLst>
                    <a:ext uri="{9D8B030D-6E8A-4147-A177-3AD203B41FA5}">
                      <a16:colId xmlns:a16="http://schemas.microsoft.com/office/drawing/2014/main" val="20000"/>
                    </a:ext>
                  </a:extLst>
                </a:gridCol>
                <a:gridCol w="1122013">
                  <a:extLst>
                    <a:ext uri="{9D8B030D-6E8A-4147-A177-3AD203B41FA5}">
                      <a16:colId xmlns:a16="http://schemas.microsoft.com/office/drawing/2014/main" val="20001"/>
                    </a:ext>
                  </a:extLst>
                </a:gridCol>
                <a:gridCol w="1005663">
                  <a:extLst>
                    <a:ext uri="{9D8B030D-6E8A-4147-A177-3AD203B41FA5}">
                      <a16:colId xmlns:a16="http://schemas.microsoft.com/office/drawing/2014/main" val="20002"/>
                    </a:ext>
                  </a:extLst>
                </a:gridCol>
                <a:gridCol w="1959656">
                  <a:extLst>
                    <a:ext uri="{9D8B030D-6E8A-4147-A177-3AD203B41FA5}">
                      <a16:colId xmlns:a16="http://schemas.microsoft.com/office/drawing/2014/main" val="20003"/>
                    </a:ext>
                  </a:extLst>
                </a:gridCol>
                <a:gridCol w="3621497">
                  <a:extLst>
                    <a:ext uri="{9D8B030D-6E8A-4147-A177-3AD203B41FA5}">
                      <a16:colId xmlns:a16="http://schemas.microsoft.com/office/drawing/2014/main" val="20004"/>
                    </a:ext>
                  </a:extLst>
                </a:gridCol>
              </a:tblGrid>
              <a:tr h="772622">
                <a:tc>
                  <a:txBody>
                    <a:bodyPr/>
                    <a:lstStyle/>
                    <a:p>
                      <a:pPr marL="0" marR="0" algn="ctr">
                        <a:spcBef>
                          <a:spcPts val="0"/>
                        </a:spcBef>
                        <a:spcAft>
                          <a:spcPts val="0"/>
                        </a:spcAft>
                      </a:pPr>
                      <a:endParaRPr lang="en-US" sz="1600" dirty="0">
                        <a:effectLst/>
                      </a:endParaRPr>
                    </a:p>
                    <a:p>
                      <a:pPr marL="0" marR="0" algn="ctr">
                        <a:spcBef>
                          <a:spcPts val="0"/>
                        </a:spcBef>
                        <a:spcAft>
                          <a:spcPts val="0"/>
                        </a:spcAft>
                      </a:pPr>
                      <a:r>
                        <a:rPr lang="en-US" sz="1600" dirty="0">
                          <a:effectLst/>
                        </a:rPr>
                        <a:t>1</a:t>
                      </a:r>
                      <a:endParaRPr lang="en-US" sz="2000" dirty="0">
                        <a:effectLst/>
                        <a:latin typeface="Calibri"/>
                        <a:ea typeface="Calibri"/>
                        <a:cs typeface="Arial"/>
                      </a:endParaRPr>
                    </a:p>
                  </a:txBody>
                  <a:tcPr marL="28605" marR="28605" marT="0" marB="0"/>
                </a:tc>
                <a:tc>
                  <a:txBody>
                    <a:bodyPr/>
                    <a:lstStyle/>
                    <a:p>
                      <a:pPr marL="0" marR="0" algn="ctr">
                        <a:spcBef>
                          <a:spcPts val="0"/>
                        </a:spcBef>
                        <a:spcAft>
                          <a:spcPts val="0"/>
                        </a:spcAft>
                      </a:pPr>
                      <a:r>
                        <a:rPr lang="en-US" sz="1600" dirty="0">
                          <a:effectLst/>
                        </a:rPr>
                        <a:t> </a:t>
                      </a:r>
                      <a:endParaRPr lang="en-US" sz="2000" dirty="0">
                        <a:effectLst/>
                      </a:endParaRPr>
                    </a:p>
                    <a:p>
                      <a:pPr marL="0" marR="0" algn="ctr">
                        <a:spcBef>
                          <a:spcPts val="0"/>
                        </a:spcBef>
                        <a:spcAft>
                          <a:spcPts val="0"/>
                        </a:spcAft>
                      </a:pPr>
                      <a:r>
                        <a:rPr lang="en-US" sz="1600" dirty="0">
                          <a:effectLst/>
                        </a:rPr>
                        <a:t>Preamble</a:t>
                      </a:r>
                      <a:endParaRPr lang="en-US" sz="2000" dirty="0">
                        <a:effectLst/>
                      </a:endParaRPr>
                    </a:p>
                    <a:p>
                      <a:pPr marL="0" marR="0">
                        <a:spcBef>
                          <a:spcPts val="0"/>
                        </a:spcBef>
                        <a:spcAft>
                          <a:spcPts val="0"/>
                        </a:spcAft>
                      </a:pPr>
                      <a:r>
                        <a:rPr lang="en-US" sz="1600" dirty="0">
                          <a:effectLst/>
                        </a:rPr>
                        <a:t> </a:t>
                      </a:r>
                      <a:endParaRPr lang="en-US" sz="2000" dirty="0">
                        <a:effectLst/>
                        <a:latin typeface="Calibri"/>
                        <a:ea typeface="Calibri"/>
                        <a:cs typeface="Arial"/>
                      </a:endParaRPr>
                    </a:p>
                  </a:txBody>
                  <a:tcPr marL="28605" marR="28605" marT="0" marB="0"/>
                </a:tc>
                <a:tc gridSpan="2">
                  <a:txBody>
                    <a:bodyPr/>
                    <a:lstStyle/>
                    <a:p>
                      <a:pPr marL="0" marR="0">
                        <a:spcBef>
                          <a:spcPts val="0"/>
                        </a:spcBef>
                        <a:spcAft>
                          <a:spcPts val="0"/>
                        </a:spcAft>
                      </a:pPr>
                      <a:r>
                        <a:rPr lang="en-US" sz="1600" dirty="0">
                          <a:effectLst/>
                        </a:rPr>
                        <a:t> </a:t>
                      </a:r>
                      <a:endParaRPr lang="en-US" sz="2000" dirty="0">
                        <a:effectLst/>
                      </a:endParaRPr>
                    </a:p>
                    <a:p>
                      <a:pPr marL="0" marR="0" algn="ctr">
                        <a:spcBef>
                          <a:spcPts val="0"/>
                        </a:spcBef>
                        <a:spcAft>
                          <a:spcPts val="0"/>
                        </a:spcAft>
                      </a:pPr>
                      <a:r>
                        <a:rPr lang="en-US" sz="1600" dirty="0">
                          <a:effectLst/>
                        </a:rPr>
                        <a:t>As Seven Steps of the Portico </a:t>
                      </a:r>
                      <a:endParaRPr lang="en-US" sz="2000" dirty="0">
                        <a:effectLst/>
                        <a:latin typeface="Calibri"/>
                        <a:ea typeface="Calibri"/>
                        <a:cs typeface="Arial"/>
                      </a:endParaRPr>
                    </a:p>
                  </a:txBody>
                  <a:tcPr marL="28605" marR="28605" marT="0" marB="0"/>
                </a:tc>
                <a:tc hMerge="1">
                  <a:txBody>
                    <a:bodyPr/>
                    <a:lstStyle/>
                    <a:p>
                      <a:endParaRPr lang="en-US"/>
                    </a:p>
                  </a:txBody>
                  <a:tcPr/>
                </a:tc>
                <a:tc>
                  <a:txBody>
                    <a:bodyPr/>
                    <a:lstStyle/>
                    <a:p>
                      <a:pPr marL="0" marR="0">
                        <a:spcBef>
                          <a:spcPts val="0"/>
                        </a:spcBef>
                        <a:spcAft>
                          <a:spcPts val="0"/>
                        </a:spcAft>
                      </a:pPr>
                      <a:r>
                        <a:rPr lang="en-US" sz="1600" dirty="0">
                          <a:effectLst/>
                        </a:rPr>
                        <a:t> </a:t>
                      </a:r>
                      <a:endParaRPr lang="en-US" sz="2000" dirty="0">
                        <a:effectLst/>
                      </a:endParaRPr>
                    </a:p>
                    <a:p>
                      <a:pPr marL="0" marR="0" algn="ctr">
                        <a:spcBef>
                          <a:spcPts val="0"/>
                        </a:spcBef>
                        <a:spcAft>
                          <a:spcPts val="0"/>
                        </a:spcAft>
                      </a:pPr>
                      <a:r>
                        <a:rPr lang="en-US" sz="1600" dirty="0">
                          <a:effectLst/>
                        </a:rPr>
                        <a:t>Composed of seven paragraphs</a:t>
                      </a:r>
                      <a:endParaRPr lang="en-US" sz="2000" dirty="0">
                        <a:effectLst/>
                        <a:latin typeface="Calibri"/>
                        <a:ea typeface="Calibri"/>
                        <a:cs typeface="Arial"/>
                      </a:endParaRPr>
                    </a:p>
                  </a:txBody>
                  <a:tcPr marL="28605" marR="28605" marT="0" marB="0"/>
                </a:tc>
                <a:extLst>
                  <a:ext uri="{0D108BD9-81ED-4DB2-BD59-A6C34878D82A}">
                    <a16:rowId xmlns:a16="http://schemas.microsoft.com/office/drawing/2014/main" val="10000"/>
                  </a:ext>
                </a:extLst>
              </a:tr>
              <a:tr h="579467">
                <a:tc>
                  <a:txBody>
                    <a:bodyPr/>
                    <a:lstStyle/>
                    <a:p>
                      <a:pPr marL="0" marR="0" algn="ctr">
                        <a:spcBef>
                          <a:spcPts val="0"/>
                        </a:spcBef>
                        <a:spcAft>
                          <a:spcPts val="0"/>
                        </a:spcAft>
                      </a:pPr>
                      <a:r>
                        <a:rPr lang="en-US" sz="1600" dirty="0">
                          <a:effectLst/>
                        </a:rPr>
                        <a:t>2</a:t>
                      </a:r>
                      <a:endParaRPr lang="en-US" sz="2000" dirty="0">
                        <a:effectLst/>
                        <a:latin typeface="Calibri"/>
                        <a:ea typeface="Calibri"/>
                        <a:cs typeface="Arial"/>
                      </a:endParaRPr>
                    </a:p>
                  </a:txBody>
                  <a:tcPr marL="28605" marR="28605" marT="0" marB="0"/>
                </a:tc>
                <a:tc>
                  <a:txBody>
                    <a:bodyPr/>
                    <a:lstStyle/>
                    <a:p>
                      <a:pPr marL="0" marR="0">
                        <a:spcBef>
                          <a:spcPts val="0"/>
                        </a:spcBef>
                        <a:spcAft>
                          <a:spcPts val="0"/>
                        </a:spcAft>
                      </a:pPr>
                      <a:r>
                        <a:rPr lang="en-US" sz="1600" dirty="0">
                          <a:effectLst/>
                        </a:rPr>
                        <a:t>Articles 1 and 2</a:t>
                      </a:r>
                      <a:endParaRPr lang="en-US" sz="2000" dirty="0">
                        <a:effectLst/>
                        <a:latin typeface="Calibri"/>
                        <a:ea typeface="Calibri"/>
                        <a:cs typeface="Arial"/>
                      </a:endParaRPr>
                    </a:p>
                  </a:txBody>
                  <a:tcPr marL="28605" marR="28605" marT="0" marB="0"/>
                </a:tc>
                <a:tc gridSpan="2">
                  <a:txBody>
                    <a:bodyPr/>
                    <a:lstStyle/>
                    <a:p>
                      <a:pPr marL="0" marR="0" algn="ctr">
                        <a:spcBef>
                          <a:spcPts val="0"/>
                        </a:spcBef>
                        <a:spcAft>
                          <a:spcPts val="0"/>
                        </a:spcAft>
                      </a:pPr>
                      <a:r>
                        <a:rPr lang="en-US" sz="1600" dirty="0">
                          <a:effectLst/>
                        </a:rPr>
                        <a:t>As Foundation Block of the portico</a:t>
                      </a:r>
                      <a:endParaRPr lang="en-US" sz="2000" b="1" dirty="0">
                        <a:effectLst/>
                        <a:latin typeface="Calibri"/>
                        <a:ea typeface="Calibri"/>
                        <a:cs typeface="Arial"/>
                      </a:endParaRPr>
                    </a:p>
                  </a:txBody>
                  <a:tcPr marL="28605" marR="28605" marT="0" marB="0"/>
                </a:tc>
                <a:tc hMerge="1">
                  <a:txBody>
                    <a:bodyPr/>
                    <a:lstStyle/>
                    <a:p>
                      <a:endParaRPr lang="en-US"/>
                    </a:p>
                  </a:txBody>
                  <a:tcPr/>
                </a:tc>
                <a:tc>
                  <a:txBody>
                    <a:bodyPr/>
                    <a:lstStyle/>
                    <a:p>
                      <a:pPr marL="0" marR="0" algn="l">
                        <a:spcBef>
                          <a:spcPts val="0"/>
                        </a:spcBef>
                        <a:spcAft>
                          <a:spcPts val="0"/>
                        </a:spcAft>
                      </a:pPr>
                      <a:r>
                        <a:rPr lang="en-US" sz="1600" dirty="0">
                          <a:effectLst/>
                        </a:rPr>
                        <a:t> Define principles of dignity, liberty, equality and brotherhood </a:t>
                      </a:r>
                      <a:endParaRPr lang="en-US" sz="2000" dirty="0">
                        <a:effectLst/>
                        <a:latin typeface="Calibri"/>
                        <a:ea typeface="Calibri"/>
                        <a:cs typeface="Arial"/>
                      </a:endParaRPr>
                    </a:p>
                  </a:txBody>
                  <a:tcPr marL="28605" marR="28605" marT="0" marB="0"/>
                </a:tc>
                <a:extLst>
                  <a:ext uri="{0D108BD9-81ED-4DB2-BD59-A6C34878D82A}">
                    <a16:rowId xmlns:a16="http://schemas.microsoft.com/office/drawing/2014/main" val="10001"/>
                  </a:ext>
                </a:extLst>
              </a:tr>
              <a:tr h="193156">
                <a:tc rowSpan="5">
                  <a:txBody>
                    <a:bodyPr/>
                    <a:lstStyle/>
                    <a:p>
                      <a:pPr marL="0" marR="0" algn="ctr">
                        <a:spcBef>
                          <a:spcPts val="0"/>
                        </a:spcBef>
                        <a:spcAft>
                          <a:spcPts val="0"/>
                        </a:spcAft>
                      </a:pPr>
                      <a:r>
                        <a:rPr lang="en-US" sz="1600" dirty="0">
                          <a:effectLst/>
                        </a:rPr>
                        <a:t>3 </a:t>
                      </a:r>
                      <a:endParaRPr lang="en-US" sz="2000" dirty="0">
                        <a:effectLst/>
                        <a:latin typeface="Calibri"/>
                        <a:ea typeface="Calibri"/>
                        <a:cs typeface="Arial"/>
                      </a:endParaRPr>
                    </a:p>
                  </a:txBody>
                  <a:tcPr marL="28605" marR="28605" marT="0" marB="0"/>
                </a:tc>
                <a:tc rowSpan="5">
                  <a:txBody>
                    <a:bodyPr/>
                    <a:lstStyle/>
                    <a:p>
                      <a:pPr marL="0" marR="0">
                        <a:spcBef>
                          <a:spcPts val="0"/>
                        </a:spcBef>
                        <a:spcAft>
                          <a:spcPts val="0"/>
                        </a:spcAft>
                      </a:pPr>
                      <a:r>
                        <a:rPr lang="en-US" sz="1600" dirty="0">
                          <a:effectLst/>
                        </a:rPr>
                        <a:t>Articles 3 to 27</a:t>
                      </a:r>
                      <a:endParaRPr lang="en-US" sz="2000" dirty="0">
                        <a:effectLst/>
                      </a:endParaRPr>
                    </a:p>
                    <a:p>
                      <a:pPr marL="0" marR="0">
                        <a:spcBef>
                          <a:spcPts val="0"/>
                        </a:spcBef>
                        <a:spcAft>
                          <a:spcPts val="0"/>
                        </a:spcAft>
                      </a:pPr>
                      <a:r>
                        <a:rPr lang="en-US" sz="1600" dirty="0">
                          <a:effectLst/>
                        </a:rPr>
                        <a:t> </a:t>
                      </a:r>
                      <a:endParaRPr lang="en-US" sz="2000" dirty="0">
                        <a:effectLst/>
                        <a:latin typeface="Calibri"/>
                        <a:ea typeface="Calibri"/>
                        <a:cs typeface="Arial"/>
                      </a:endParaRPr>
                    </a:p>
                  </a:txBody>
                  <a:tcPr marL="28605" marR="28605" marT="0" marB="0"/>
                </a:tc>
                <a:tc gridSpan="3">
                  <a:txBody>
                    <a:bodyPr/>
                    <a:lstStyle/>
                    <a:p>
                      <a:pPr marL="0" marR="0" algn="ctr">
                        <a:spcBef>
                          <a:spcPts val="0"/>
                        </a:spcBef>
                        <a:spcAft>
                          <a:spcPts val="0"/>
                        </a:spcAft>
                      </a:pPr>
                      <a:r>
                        <a:rPr lang="en-US" sz="1600" dirty="0">
                          <a:effectLst/>
                        </a:rPr>
                        <a:t>As Four Columns of the portico</a:t>
                      </a:r>
                      <a:endParaRPr lang="en-US" sz="2000" b="1" dirty="0">
                        <a:effectLst/>
                      </a:endParaRPr>
                    </a:p>
                  </a:txBody>
                  <a:tcPr marL="28605" marR="286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8631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Column One</a:t>
                      </a:r>
                      <a:endParaRPr lang="en-US" sz="2000" b="1" dirty="0">
                        <a:effectLst/>
                      </a:endParaRPr>
                    </a:p>
                  </a:txBody>
                  <a:tcPr marL="28605" marR="28605" marT="0" marB="0"/>
                </a:tc>
                <a:tc>
                  <a:txBody>
                    <a:bodyPr/>
                    <a:lstStyle/>
                    <a:p>
                      <a:pPr marL="0" marR="0">
                        <a:spcBef>
                          <a:spcPts val="0"/>
                        </a:spcBef>
                        <a:spcAft>
                          <a:spcPts val="0"/>
                        </a:spcAft>
                      </a:pPr>
                      <a:r>
                        <a:rPr lang="en-US" sz="1600" dirty="0">
                          <a:effectLst/>
                        </a:rPr>
                        <a:t>From Articles </a:t>
                      </a:r>
                    </a:p>
                    <a:p>
                      <a:pPr marL="0" marR="0">
                        <a:spcBef>
                          <a:spcPts val="0"/>
                        </a:spcBef>
                        <a:spcAft>
                          <a:spcPts val="0"/>
                        </a:spcAft>
                      </a:pPr>
                      <a:r>
                        <a:rPr lang="en-US" sz="1600" dirty="0">
                          <a:effectLst/>
                        </a:rPr>
                        <a:t>3 to 11</a:t>
                      </a:r>
                      <a:endParaRPr lang="en-US" sz="2000" dirty="0">
                        <a:effectLst/>
                        <a:latin typeface="Calibri"/>
                        <a:ea typeface="Calibri"/>
                        <a:cs typeface="Arial"/>
                      </a:endParaRPr>
                    </a:p>
                  </a:txBody>
                  <a:tcPr marL="28605" marR="28605" marT="0" marB="0"/>
                </a:tc>
                <a:tc>
                  <a:txBody>
                    <a:bodyPr/>
                    <a:lstStyle/>
                    <a:p>
                      <a:pPr marL="0" marR="0" algn="l">
                        <a:spcBef>
                          <a:spcPts val="0"/>
                        </a:spcBef>
                        <a:spcAft>
                          <a:spcPts val="0"/>
                        </a:spcAft>
                      </a:pPr>
                      <a:r>
                        <a:rPr lang="en-US" sz="1600" dirty="0">
                          <a:effectLst/>
                        </a:rPr>
                        <a:t>Constitute rights of individuals</a:t>
                      </a:r>
                      <a:endParaRPr lang="en-US" sz="2000" dirty="0">
                        <a:effectLst/>
                        <a:latin typeface="Calibri"/>
                        <a:ea typeface="Calibri"/>
                        <a:cs typeface="Arial"/>
                      </a:endParaRPr>
                    </a:p>
                  </a:txBody>
                  <a:tcPr marL="28605" marR="28605" marT="0" marB="0"/>
                </a:tc>
                <a:extLst>
                  <a:ext uri="{0D108BD9-81ED-4DB2-BD59-A6C34878D82A}">
                    <a16:rowId xmlns:a16="http://schemas.microsoft.com/office/drawing/2014/main" val="10003"/>
                  </a:ext>
                </a:extLst>
              </a:tr>
              <a:tr h="38631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Column Two</a:t>
                      </a:r>
                      <a:endParaRPr lang="en-US" sz="2000" b="1" dirty="0">
                        <a:effectLst/>
                        <a:latin typeface="Calibri"/>
                        <a:ea typeface="Calibri"/>
                        <a:cs typeface="Arial"/>
                      </a:endParaRPr>
                    </a:p>
                  </a:txBody>
                  <a:tcPr marL="28605" marR="28605" marT="0" marB="0"/>
                </a:tc>
                <a:tc>
                  <a:txBody>
                    <a:bodyPr/>
                    <a:lstStyle/>
                    <a:p>
                      <a:pPr marL="0" marR="0">
                        <a:spcBef>
                          <a:spcPts val="0"/>
                        </a:spcBef>
                        <a:spcAft>
                          <a:spcPts val="0"/>
                        </a:spcAft>
                      </a:pPr>
                      <a:r>
                        <a:rPr lang="en-US" sz="1600" dirty="0">
                          <a:effectLst/>
                        </a:rPr>
                        <a:t>From Articles </a:t>
                      </a:r>
                    </a:p>
                    <a:p>
                      <a:pPr marL="0" marR="0">
                        <a:spcBef>
                          <a:spcPts val="0"/>
                        </a:spcBef>
                        <a:spcAft>
                          <a:spcPts val="0"/>
                        </a:spcAft>
                      </a:pPr>
                      <a:r>
                        <a:rPr lang="en-US" sz="1600" dirty="0">
                          <a:effectLst/>
                        </a:rPr>
                        <a:t>12 to 17</a:t>
                      </a:r>
                      <a:endParaRPr lang="en-US" sz="2000" dirty="0">
                        <a:effectLst/>
                        <a:latin typeface="Calibri"/>
                        <a:ea typeface="Calibri"/>
                        <a:cs typeface="Arial"/>
                      </a:endParaRPr>
                    </a:p>
                  </a:txBody>
                  <a:tcPr marL="28605" marR="28605" marT="0" marB="0"/>
                </a:tc>
                <a:tc>
                  <a:txBody>
                    <a:bodyPr/>
                    <a:lstStyle/>
                    <a:p>
                      <a:pPr marL="0" marR="0" algn="l">
                        <a:spcBef>
                          <a:spcPts val="0"/>
                        </a:spcBef>
                        <a:spcAft>
                          <a:spcPts val="0"/>
                        </a:spcAft>
                      </a:pPr>
                      <a:r>
                        <a:rPr lang="en-US" sz="1600" dirty="0">
                          <a:effectLst/>
                        </a:rPr>
                        <a:t> Elaborate Rights of individual in civil and political society</a:t>
                      </a:r>
                      <a:endParaRPr lang="en-US" sz="2000" dirty="0">
                        <a:effectLst/>
                        <a:latin typeface="Calibri"/>
                        <a:ea typeface="Calibri"/>
                        <a:cs typeface="Arial"/>
                      </a:endParaRPr>
                    </a:p>
                  </a:txBody>
                  <a:tcPr marL="28605" marR="28605" marT="0" marB="0"/>
                </a:tc>
                <a:extLst>
                  <a:ext uri="{0D108BD9-81ED-4DB2-BD59-A6C34878D82A}">
                    <a16:rowId xmlns:a16="http://schemas.microsoft.com/office/drawing/2014/main" val="10004"/>
                  </a:ext>
                </a:extLst>
              </a:tr>
              <a:tr h="38631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Column Three</a:t>
                      </a:r>
                      <a:endParaRPr lang="en-US" sz="2000" b="1" dirty="0">
                        <a:effectLst/>
                      </a:endParaRPr>
                    </a:p>
                  </a:txBody>
                  <a:tcPr marL="28605" marR="28605" marT="0" marB="0"/>
                </a:tc>
                <a:tc>
                  <a:txBody>
                    <a:bodyPr/>
                    <a:lstStyle/>
                    <a:p>
                      <a:pPr marL="0" marR="0">
                        <a:spcBef>
                          <a:spcPts val="0"/>
                        </a:spcBef>
                        <a:spcAft>
                          <a:spcPts val="0"/>
                        </a:spcAft>
                      </a:pPr>
                      <a:r>
                        <a:rPr lang="en-US" sz="1600" dirty="0">
                          <a:effectLst/>
                        </a:rPr>
                        <a:t>From Articles </a:t>
                      </a:r>
                    </a:p>
                    <a:p>
                      <a:pPr marL="0" marR="0">
                        <a:spcBef>
                          <a:spcPts val="0"/>
                        </a:spcBef>
                        <a:spcAft>
                          <a:spcPts val="0"/>
                        </a:spcAft>
                      </a:pPr>
                      <a:r>
                        <a:rPr lang="en-US" sz="1600" dirty="0">
                          <a:effectLst/>
                        </a:rPr>
                        <a:t>18 to 21</a:t>
                      </a:r>
                      <a:endParaRPr lang="en-US" sz="2000" dirty="0">
                        <a:effectLst/>
                        <a:latin typeface="Calibri"/>
                        <a:ea typeface="Calibri"/>
                        <a:cs typeface="Arial"/>
                      </a:endParaRPr>
                    </a:p>
                  </a:txBody>
                  <a:tcPr marL="28605" marR="28605" marT="0" marB="0"/>
                </a:tc>
                <a:tc>
                  <a:txBody>
                    <a:bodyPr/>
                    <a:lstStyle/>
                    <a:p>
                      <a:pPr marL="0" marR="0" algn="l">
                        <a:spcBef>
                          <a:spcPts val="0"/>
                        </a:spcBef>
                        <a:spcAft>
                          <a:spcPts val="0"/>
                        </a:spcAft>
                      </a:pPr>
                      <a:r>
                        <a:rPr lang="en-US" sz="1600" dirty="0">
                          <a:effectLst/>
                        </a:rPr>
                        <a:t> Concern with spiritual, public and political rights</a:t>
                      </a:r>
                      <a:endParaRPr lang="en-US" sz="2000" dirty="0">
                        <a:effectLst/>
                        <a:latin typeface="Calibri"/>
                        <a:ea typeface="Calibri"/>
                        <a:cs typeface="Arial"/>
                      </a:endParaRPr>
                    </a:p>
                  </a:txBody>
                  <a:tcPr marL="28605" marR="28605" marT="0" marB="0"/>
                </a:tc>
                <a:extLst>
                  <a:ext uri="{0D108BD9-81ED-4DB2-BD59-A6C34878D82A}">
                    <a16:rowId xmlns:a16="http://schemas.microsoft.com/office/drawing/2014/main" val="10005"/>
                  </a:ext>
                </a:extLst>
              </a:tr>
              <a:tr h="38631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Column Four</a:t>
                      </a:r>
                      <a:endParaRPr lang="en-US" sz="2000" b="1" dirty="0">
                        <a:effectLst/>
                        <a:latin typeface="Calibri"/>
                        <a:ea typeface="Calibri"/>
                        <a:cs typeface="Arial"/>
                      </a:endParaRPr>
                    </a:p>
                  </a:txBody>
                  <a:tcPr marL="28605" marR="28605" marT="0" marB="0"/>
                </a:tc>
                <a:tc>
                  <a:txBody>
                    <a:bodyPr/>
                    <a:lstStyle/>
                    <a:p>
                      <a:pPr marL="0" marR="0">
                        <a:spcBef>
                          <a:spcPts val="0"/>
                        </a:spcBef>
                        <a:spcAft>
                          <a:spcPts val="0"/>
                        </a:spcAft>
                      </a:pPr>
                      <a:r>
                        <a:rPr lang="en-US" sz="1600" dirty="0">
                          <a:effectLst/>
                        </a:rPr>
                        <a:t>From Articles </a:t>
                      </a:r>
                    </a:p>
                    <a:p>
                      <a:pPr marL="0" marR="0">
                        <a:spcBef>
                          <a:spcPts val="0"/>
                        </a:spcBef>
                        <a:spcAft>
                          <a:spcPts val="0"/>
                        </a:spcAft>
                      </a:pPr>
                      <a:r>
                        <a:rPr lang="en-US" sz="1600" dirty="0">
                          <a:effectLst/>
                        </a:rPr>
                        <a:t>22 to 27</a:t>
                      </a:r>
                      <a:endParaRPr lang="en-US" sz="2000" dirty="0">
                        <a:effectLst/>
                        <a:latin typeface="Calibri"/>
                        <a:ea typeface="Calibri"/>
                        <a:cs typeface="Arial"/>
                      </a:endParaRPr>
                    </a:p>
                  </a:txBody>
                  <a:tcPr marL="28605" marR="28605" marT="0" marB="0"/>
                </a:tc>
                <a:tc>
                  <a:txBody>
                    <a:bodyPr/>
                    <a:lstStyle/>
                    <a:p>
                      <a:pPr marL="0" marR="0" algn="l">
                        <a:spcBef>
                          <a:spcPts val="0"/>
                        </a:spcBef>
                        <a:spcAft>
                          <a:spcPts val="0"/>
                        </a:spcAft>
                      </a:pPr>
                      <a:r>
                        <a:rPr lang="en-US" sz="1600" dirty="0">
                          <a:effectLst/>
                        </a:rPr>
                        <a:t> Setting out Economic, social and cultural rights</a:t>
                      </a:r>
                      <a:endParaRPr lang="en-US" sz="2000" dirty="0">
                        <a:effectLst/>
                      </a:endParaRPr>
                    </a:p>
                  </a:txBody>
                  <a:tcPr marL="28605" marR="28605" marT="0" marB="0"/>
                </a:tc>
                <a:extLst>
                  <a:ext uri="{0D108BD9-81ED-4DB2-BD59-A6C34878D82A}">
                    <a16:rowId xmlns:a16="http://schemas.microsoft.com/office/drawing/2014/main" val="10006"/>
                  </a:ext>
                </a:extLst>
              </a:tr>
              <a:tr h="772622">
                <a:tc>
                  <a:txBody>
                    <a:bodyPr/>
                    <a:lstStyle/>
                    <a:p>
                      <a:pPr marL="0" marR="0" algn="ctr">
                        <a:spcBef>
                          <a:spcPts val="0"/>
                        </a:spcBef>
                        <a:spcAft>
                          <a:spcPts val="0"/>
                        </a:spcAft>
                      </a:pPr>
                      <a:r>
                        <a:rPr lang="en-US" sz="1600" dirty="0">
                          <a:effectLst/>
                        </a:rPr>
                        <a:t>4</a:t>
                      </a:r>
                      <a:endParaRPr lang="en-US" sz="2000" dirty="0">
                        <a:effectLst/>
                        <a:latin typeface="Calibri"/>
                        <a:ea typeface="Calibri"/>
                        <a:cs typeface="Arial"/>
                      </a:endParaRPr>
                    </a:p>
                  </a:txBody>
                  <a:tcPr marL="28605" marR="28605" marT="0" marB="0"/>
                </a:tc>
                <a:tc>
                  <a:txBody>
                    <a:bodyPr/>
                    <a:lstStyle/>
                    <a:p>
                      <a:pPr marL="0" marR="0">
                        <a:spcBef>
                          <a:spcPts val="0"/>
                        </a:spcBef>
                        <a:spcAft>
                          <a:spcPts val="0"/>
                        </a:spcAft>
                      </a:pPr>
                      <a:r>
                        <a:rPr lang="en-US" sz="1600" dirty="0">
                          <a:effectLst/>
                        </a:rPr>
                        <a:t>Articles 28 to 30</a:t>
                      </a:r>
                      <a:endParaRPr lang="en-US" sz="2000" dirty="0">
                        <a:effectLst/>
                        <a:latin typeface="Calibri"/>
                        <a:ea typeface="Calibri"/>
                        <a:cs typeface="Arial"/>
                      </a:endParaRPr>
                    </a:p>
                  </a:txBody>
                  <a:tcPr marL="28605" marR="28605" marT="0" marB="0"/>
                </a:tc>
                <a:tc gridSpan="2">
                  <a:txBody>
                    <a:bodyPr/>
                    <a:lstStyle/>
                    <a:p>
                      <a:pPr marL="0" marR="0">
                        <a:spcBef>
                          <a:spcPts val="0"/>
                        </a:spcBef>
                        <a:spcAft>
                          <a:spcPts val="0"/>
                        </a:spcAft>
                      </a:pPr>
                      <a:r>
                        <a:rPr lang="en-US" sz="1600" dirty="0">
                          <a:effectLst/>
                        </a:rPr>
                        <a:t>As a Pediment that binds the structure together.</a:t>
                      </a:r>
                      <a:endParaRPr lang="en-US" sz="2000" dirty="0">
                        <a:effectLst/>
                      </a:endParaRPr>
                    </a:p>
                    <a:p>
                      <a:pPr marL="0" marR="0">
                        <a:spcBef>
                          <a:spcPts val="0"/>
                        </a:spcBef>
                        <a:spcAft>
                          <a:spcPts val="0"/>
                        </a:spcAft>
                      </a:pPr>
                      <a:r>
                        <a:rPr lang="en-US" sz="1600" dirty="0">
                          <a:effectLst/>
                        </a:rPr>
                        <a:t> </a:t>
                      </a:r>
                      <a:endParaRPr lang="en-US" sz="2000" dirty="0">
                        <a:effectLst/>
                        <a:latin typeface="Calibri"/>
                        <a:ea typeface="Calibri"/>
                        <a:cs typeface="Arial"/>
                      </a:endParaRPr>
                    </a:p>
                  </a:txBody>
                  <a:tcPr marL="28605" marR="28605" marT="0" marB="0"/>
                </a:tc>
                <a:tc hMerge="1">
                  <a:txBody>
                    <a:bodyPr/>
                    <a:lstStyle/>
                    <a:p>
                      <a:endParaRPr lang="en-US"/>
                    </a:p>
                  </a:txBody>
                  <a:tcPr/>
                </a:tc>
                <a:tc>
                  <a:txBody>
                    <a:bodyPr/>
                    <a:lstStyle/>
                    <a:p>
                      <a:pPr marL="0" marR="0" algn="l">
                        <a:spcBef>
                          <a:spcPts val="0"/>
                        </a:spcBef>
                        <a:spcAft>
                          <a:spcPts val="0"/>
                        </a:spcAft>
                      </a:pPr>
                      <a:r>
                        <a:rPr lang="en-US" sz="1600" dirty="0">
                          <a:effectLst/>
                        </a:rPr>
                        <a:t>States the duties of the individuals to society and prohibition of use of power against the purpose of UN.</a:t>
                      </a:r>
                    </a:p>
                  </a:txBody>
                  <a:tcPr marL="28605" marR="2860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9676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Preamble </a:t>
            </a:r>
            <a:br>
              <a:rPr lang="en-US" dirty="0"/>
            </a:br>
            <a:endParaRPr lang="en-US" dirty="0"/>
          </a:p>
        </p:txBody>
      </p:sp>
      <p:sp>
        <p:nvSpPr>
          <p:cNvPr id="3" name="Content Placeholder 2"/>
          <p:cNvSpPr>
            <a:spLocks noGrp="1"/>
          </p:cNvSpPr>
          <p:nvPr>
            <p:ph idx="1"/>
          </p:nvPr>
        </p:nvSpPr>
        <p:spPr>
          <a:xfrm>
            <a:off x="677334" y="2015115"/>
            <a:ext cx="8596668" cy="3880773"/>
          </a:xfrm>
        </p:spPr>
        <p:txBody>
          <a:bodyPr>
            <a:noAutofit/>
          </a:bodyPr>
          <a:lstStyle/>
          <a:p>
            <a:r>
              <a:rPr lang="en-US" sz="2400" dirty="0"/>
              <a:t>Whereas recognition of the inherent dignity and of the equal and inalienable rights of all members of the human family is the foundation of freedom, justice and peace in the world, Whereas disregard and contempt for human rights have resulted in barbarous acts which have outraged the conscience of mankind, and the advent of a world in which human beings shall enjoy freedom of speech and belief and freedom from fear and want has been proclaimed as the highest aspiration of the common people,  </a:t>
            </a:r>
          </a:p>
        </p:txBody>
      </p:sp>
    </p:spTree>
    <p:extLst>
      <p:ext uri="{BB962C8B-B14F-4D97-AF65-F5344CB8AC3E}">
        <p14:creationId xmlns:p14="http://schemas.microsoft.com/office/powerpoint/2010/main" val="66863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a:t>Whereas it is essential, if man is not to be compelled to have recourse, as a last resort, to rebellion against tyranny and oppression, that human rights should be protected by the rule of law, Whereas it is essential to promote the development of friendly relations between nations, Whereas the peoples of the United Nations have in the Charter reaffirmed their faith in fundamental human rights, in the dignity and worth of the human person and in the equal rights of men and women and have determined to promote social progress and better standards of life in larger freedom,  </a:t>
            </a:r>
          </a:p>
          <a:p>
            <a:endParaRPr lang="en-US" sz="2400" dirty="0"/>
          </a:p>
        </p:txBody>
      </p:sp>
    </p:spTree>
    <p:extLst>
      <p:ext uri="{BB962C8B-B14F-4D97-AF65-F5344CB8AC3E}">
        <p14:creationId xmlns:p14="http://schemas.microsoft.com/office/powerpoint/2010/main" val="308603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Whereas Member States have pledged themselves to achieve, in cooperation with the United Nations, the promotion of universal respect for and observance of human rights and fundamental freedoms, Whereas a common understanding of these rights and freedoms is of the greatest importance for the full realization of this pledge Now, therefore, The General Assembly,  </a:t>
            </a:r>
          </a:p>
          <a:p>
            <a:endParaRPr lang="en-US" sz="2800" dirty="0"/>
          </a:p>
        </p:txBody>
      </p:sp>
    </p:spTree>
    <p:extLst>
      <p:ext uri="{BB962C8B-B14F-4D97-AF65-F5344CB8AC3E}">
        <p14:creationId xmlns:p14="http://schemas.microsoft.com/office/powerpoint/2010/main" val="20715338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TotalTime>
  <Words>2455</Words>
  <Application>Microsoft Office PowerPoint</Application>
  <PresentationFormat>Widescreen</PresentationFormat>
  <Paragraphs>151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Trebuchet MS</vt:lpstr>
      <vt:lpstr>Wingdings</vt:lpstr>
      <vt:lpstr>Wingdings 3</vt:lpstr>
      <vt:lpstr>Facet</vt:lpstr>
      <vt:lpstr>4th Semester Major (FYUGP)</vt:lpstr>
      <vt:lpstr>  Universal Declaration of Human Rights</vt:lpstr>
      <vt:lpstr>PowerPoint Presentation</vt:lpstr>
      <vt:lpstr>PowerPoint Presentation</vt:lpstr>
      <vt:lpstr>Structure of the Declaration </vt:lpstr>
      <vt:lpstr>“Portico of Greek Temple” Cassin’s Model of the Universal Declaration of Human Rights</vt:lpstr>
      <vt:lpstr>Preamble  </vt:lpstr>
      <vt:lpstr>PowerPoint Presentation</vt:lpstr>
      <vt:lpstr>PowerPoint Presentation</vt:lpstr>
      <vt:lpstr>PowerPoint Presentation</vt:lpstr>
      <vt:lpstr>Article 1.</vt:lpstr>
      <vt:lpstr>Article 2</vt:lpstr>
      <vt:lpstr>PowerPoint Presentation</vt:lpstr>
      <vt:lpstr>Article 4.</vt:lpstr>
      <vt:lpstr>Article 5  </vt:lpstr>
      <vt:lpstr>Article 6  </vt:lpstr>
      <vt:lpstr>Article 7  </vt:lpstr>
      <vt:lpstr>Article 8  </vt:lpstr>
      <vt:lpstr>Article 9  </vt:lpstr>
      <vt:lpstr>Article 10  </vt:lpstr>
      <vt:lpstr>Article 11  </vt:lpstr>
      <vt:lpstr>Article 12  </vt:lpstr>
      <vt:lpstr>Article 13  </vt:lpstr>
      <vt:lpstr>Article 14  </vt:lpstr>
      <vt:lpstr>Article 15  </vt:lpstr>
      <vt:lpstr>Article 16   </vt:lpstr>
      <vt:lpstr>Article 17  </vt:lpstr>
      <vt:lpstr>Article 18  </vt:lpstr>
      <vt:lpstr>Article 19  </vt:lpstr>
      <vt:lpstr>Article 20  </vt:lpstr>
      <vt:lpstr>Article 21   </vt:lpstr>
      <vt:lpstr>Article 22  </vt:lpstr>
      <vt:lpstr>Article 23  </vt:lpstr>
      <vt:lpstr>Article 24  </vt:lpstr>
      <vt:lpstr>Article 25  </vt:lpstr>
      <vt:lpstr>Article 26  </vt:lpstr>
      <vt:lpstr>Article 27  </vt:lpstr>
      <vt:lpstr>Article 28  </vt:lpstr>
      <vt:lpstr>Article 29  </vt:lpstr>
      <vt:lpstr>Article 30  </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Declaration of Human Rights</dc:title>
  <dc:creator>MSSWN</dc:creator>
  <cp:lastModifiedBy>Dipankar Talukdar</cp:lastModifiedBy>
  <cp:revision>17</cp:revision>
  <dcterms:created xsi:type="dcterms:W3CDTF">2014-07-12T06:36:37Z</dcterms:created>
  <dcterms:modified xsi:type="dcterms:W3CDTF">2025-03-05T14:19:44Z</dcterms:modified>
</cp:coreProperties>
</file>