
<file path=[Content_Types].xml><?xml version="1.0" encoding="utf-8"?>
<Types xmlns="http://schemas.openxmlformats.org/package/2006/content-types">
  <Default ContentType="application/xml" Extension="xml"/>
  <Default ContentType="image/jpeg" Extension="jpeg"/>
  <Default ContentType="application/vnd.openxmlformats-package.relationships+xml" Extension="rels"/>
  <Override ContentType="application/vnd.openxmlformats-officedocument.presentationml.slideMaster+xml" PartName="/ppt/slideMasters/slideMaster1.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13.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1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16.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8.xml"/>
  <Override ContentType="application/vnd.openxmlformats-officedocument.presentationml.presentation.main+xml" PartName="/ppt/presentation.xml"/>
  <Override ContentType="application/vnd.openxmlformats-officedocument.presentationml.presProps+xml" PartName="/ppt/presProps1.xml"/>
  <Override ContentType="application/vnd.openxmlformats-officedocument.theme+xml" PartName="/ppt/theme/theme1.xml"/>
  <Override ContentType="application/vnd.openxmlformats-officedocument.presentationml.tags+xml" PartName="/ppt/tags/tag1.xml"/>
  <Override ContentType="application/vnd.openxmlformats-officedocument.presentationml.viewProps+xml" PartName="/ppt/viewProps1.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Lst>
  <p:sldSz cy="6858000" cx="9144000"/>
  <p:notesSz cx="6858000" cy="9144000"/>
  <p:custDataLst>
    <p:tags r:id="rId22"/>
  </p:custDataLst>
  <p:defaultTextStyle>
    <a:defPPr lvl="0">
      <a:defRPr lang="en-US"/>
    </a:defPPr>
    <a:lvl1pPr defTabSz="914400" eaLnBrk="1" hangingPunct="1" latinLnBrk="0" lvl="0" marL="0" rtl="0" algn="l">
      <a:defRPr kern="1200" sz="1800">
        <a:solidFill>
          <a:schemeClr val="tx1"/>
        </a:solidFill>
        <a:latin typeface="+mn-lt"/>
        <a:ea typeface="+mn-ea"/>
        <a:cs typeface="+mn-cs"/>
      </a:defRPr>
    </a:lvl1pPr>
    <a:lvl2pPr defTabSz="914400" eaLnBrk="1" hangingPunct="1" latinLnBrk="0" lvl="1" marL="457200" rtl="0" algn="l">
      <a:defRPr kern="1200" sz="1800">
        <a:solidFill>
          <a:schemeClr val="tx1"/>
        </a:solidFill>
        <a:latin typeface="+mn-lt"/>
        <a:ea typeface="+mn-ea"/>
        <a:cs typeface="+mn-cs"/>
      </a:defRPr>
    </a:lvl2pPr>
    <a:lvl3pPr defTabSz="914400" eaLnBrk="1" hangingPunct="1" latinLnBrk="0" lvl="2" marL="914400" rtl="0" algn="l">
      <a:defRPr kern="1200" sz="1800">
        <a:solidFill>
          <a:schemeClr val="tx1"/>
        </a:solidFill>
        <a:latin typeface="+mn-lt"/>
        <a:ea typeface="+mn-ea"/>
        <a:cs typeface="+mn-cs"/>
      </a:defRPr>
    </a:lvl3pPr>
    <a:lvl4pPr defTabSz="914400" eaLnBrk="1" hangingPunct="1" latinLnBrk="0" lvl="3" marL="1371600" rtl="0" algn="l">
      <a:defRPr kern="1200" sz="1800">
        <a:solidFill>
          <a:schemeClr val="tx1"/>
        </a:solidFill>
        <a:latin typeface="+mn-lt"/>
        <a:ea typeface="+mn-ea"/>
        <a:cs typeface="+mn-cs"/>
      </a:defRPr>
    </a:lvl4pPr>
    <a:lvl5pPr defTabSz="914400" eaLnBrk="1" hangingPunct="1" latinLnBrk="0" lvl="4" marL="1828800" rtl="0" algn="l">
      <a:defRPr kern="1200" sz="1800">
        <a:solidFill>
          <a:schemeClr val="tx1"/>
        </a:solidFill>
        <a:latin typeface="+mn-lt"/>
        <a:ea typeface="+mn-ea"/>
        <a:cs typeface="+mn-cs"/>
      </a:defRPr>
    </a:lvl5pPr>
    <a:lvl6pPr defTabSz="914400" eaLnBrk="1" hangingPunct="1" latinLnBrk="0" lvl="5" marL="2286000" rtl="0" algn="l">
      <a:defRPr kern="1200" sz="1800">
        <a:solidFill>
          <a:schemeClr val="tx1"/>
        </a:solidFill>
        <a:latin typeface="+mn-lt"/>
        <a:ea typeface="+mn-ea"/>
        <a:cs typeface="+mn-cs"/>
      </a:defRPr>
    </a:lvl6pPr>
    <a:lvl7pPr defTabSz="914400" eaLnBrk="1" hangingPunct="1" latinLnBrk="0" lvl="6" marL="2743200" rtl="0" algn="l">
      <a:defRPr kern="1200" sz="1800">
        <a:solidFill>
          <a:schemeClr val="tx1"/>
        </a:solidFill>
        <a:latin typeface="+mn-lt"/>
        <a:ea typeface="+mn-ea"/>
        <a:cs typeface="+mn-cs"/>
      </a:defRPr>
    </a:lvl7pPr>
    <a:lvl8pPr defTabSz="914400" eaLnBrk="1" hangingPunct="1" latinLnBrk="0" lvl="7" marL="3200400" rtl="0" algn="l">
      <a:defRPr kern="1200" sz="1800">
        <a:solidFill>
          <a:schemeClr val="tx1"/>
        </a:solidFill>
        <a:latin typeface="+mn-lt"/>
        <a:ea typeface="+mn-ea"/>
        <a:cs typeface="+mn-cs"/>
      </a:defRPr>
    </a:lvl8pPr>
    <a:lvl9pPr defTabSz="914400" eaLnBrk="1" hangingPunct="1" latinLnBrk="0" lvl="8" marL="3657600" rtl="0" algn="l">
      <a:defRPr kern="1200" sz="1800">
        <a:solidFill>
          <a:schemeClr val="tx1"/>
        </a:solidFill>
        <a:latin typeface="+mn-lt"/>
        <a:ea typeface="+mn-ea"/>
        <a:cs typeface="+mn-cs"/>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1.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1.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11" Type="http://schemas.openxmlformats.org/officeDocument/2006/relationships/slide" Target="slides/slide7.xml"/><Relationship Id="rId22" Type="http://schemas.openxmlformats.org/officeDocument/2006/relationships/tags" Target="tags/tag1.xml"/><Relationship Id="rId10" Type="http://schemas.openxmlformats.org/officeDocument/2006/relationships/slide" Target="slides/slide6.xml"/><Relationship Id="rId21" Type="http://schemas.openxmlformats.org/officeDocument/2006/relationships/slide" Target="slides/slide17.xml"/><Relationship Id="rId13" Type="http://schemas.openxmlformats.org/officeDocument/2006/relationships/slide" Target="slides/slide9.xml"/><Relationship Id="rId12" Type="http://schemas.openxmlformats.org/officeDocument/2006/relationships/slide" Target="slides/slide8.xml"/><Relationship Id="rId1" Type="http://schemas.openxmlformats.org/officeDocument/2006/relationships/theme" Target="theme/theme1.xml"/><Relationship Id="rId2" Type="http://schemas.openxmlformats.org/officeDocument/2006/relationships/viewProps" Target="viewProps1.xml"/><Relationship Id="rId3" Type="http://schemas.openxmlformats.org/officeDocument/2006/relationships/presProps" Target="presProps1.xml"/><Relationship Id="rId4" Type="http://schemas.openxmlformats.org/officeDocument/2006/relationships/slideMaster" Target="slideMasters/slideMaster1.xml"/><Relationship Id="rId9" Type="http://schemas.openxmlformats.org/officeDocument/2006/relationships/slide" Target="slides/slide5.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5" Type="http://schemas.openxmlformats.org/officeDocument/2006/relationships/slide" Target="slides/slide1.xml"/><Relationship Id="rId19" Type="http://schemas.openxmlformats.org/officeDocument/2006/relationships/slide" Target="slides/slide15.xml"/><Relationship Id="rId6" Type="http://schemas.openxmlformats.org/officeDocument/2006/relationships/slide" Target="slides/slide2.xml"/><Relationship Id="rId18" Type="http://schemas.openxmlformats.org/officeDocument/2006/relationships/slide" Target="slides/slide14.xml"/><Relationship Id="rId7" Type="http://schemas.openxmlformats.org/officeDocument/2006/relationships/slide" Target="slides/slide3.xml"/><Relationship Id="rId8" Type="http://schemas.openxmlformats.org/officeDocument/2006/relationships/slide" Target="slides/slide4.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D560B47B-EC8E-4CB7-A8AA-C6B34D178A83}" type="datetimeFigureOut">
              <a:rPr lang="en-US" smtClean="0"/>
              <a:pPr/>
              <a:t>7/10/2015</a:t>
            </a:fld>
            <a:endParaRPr lang="en-IN"/>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IN"/>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36512D32-CE9E-41A9-B584-18432117617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0B47B-EC8E-4CB7-A8AA-C6B34D178A83}" type="datetimeFigureOut">
              <a:rPr lang="en-US" smtClean="0"/>
              <a:pPr/>
              <a:t>7/10/2015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6512D32-CE9E-41A9-B584-184321176173}"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D560B47B-EC8E-4CB7-A8AA-C6B34D178A83}" type="datetimeFigureOut">
              <a:rPr lang="en-US" smtClean="0"/>
              <a:pPr/>
              <a:t>7/10/2015</a:t>
            </a:fld>
            <a:endParaRPr lang="en-IN"/>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IN"/>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36512D32-CE9E-41A9-B584-184321176173}"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D560B47B-EC8E-4CB7-A8AA-C6B34D178A83}" type="datetimeFigureOut">
              <a:rPr lang="en-US" smtClean="0"/>
              <a:pPr/>
              <a:t>7/10/2015</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36512D32-CE9E-41A9-B584-184321176173}"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D560B47B-EC8E-4CB7-A8AA-C6B34D178A83}" type="datetimeFigureOut">
              <a:rPr lang="en-US" smtClean="0"/>
              <a:pPr/>
              <a:t>7/10/2015</a:t>
            </a:fld>
            <a:endParaRPr lang="en-IN"/>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IN"/>
          </a:p>
        </p:txBody>
      </p:sp>
      <p:sp>
        <p:nvSpPr>
          <p:cNvPr id="6" name="Slide Number Placeholder 5"/>
          <p:cNvSpPr>
            <a:spLocks noGrp="1"/>
          </p:cNvSpPr>
          <p:nvPr>
            <p:ph type="sldNum" sz="quarter" idx="12"/>
          </p:nvPr>
        </p:nvSpPr>
        <p:spPr>
          <a:xfrm>
            <a:off x="6733952" y="6555112"/>
            <a:ext cx="588336" cy="228600"/>
          </a:xfrm>
        </p:spPr>
        <p:txBody>
          <a:bodyPr/>
          <a:lstStyle>
            <a:extLst/>
          </a:lstStyle>
          <a:p>
            <a:fld id="{36512D32-CE9E-41A9-B584-184321176173}"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0B47B-EC8E-4CB7-A8AA-C6B34D178A83}" type="datetimeFigureOut">
              <a:rPr lang="en-US" smtClean="0"/>
              <a:pPr/>
              <a:t>7/10/2015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6512D32-CE9E-41A9-B584-184321176173}"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D560B47B-EC8E-4CB7-A8AA-C6B34D178A83}" type="datetimeFigureOut">
              <a:rPr lang="en-US" smtClean="0"/>
              <a:pPr/>
              <a:t>7/10/2015</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36512D32-CE9E-41A9-B584-184321176173}"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D560B47B-EC8E-4CB7-A8AA-C6B34D178A83}" type="datetimeFigureOut">
              <a:rPr lang="en-US" smtClean="0"/>
              <a:pPr/>
              <a:t>7/10/2015</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36512D32-CE9E-41A9-B584-184321176173}"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D560B47B-EC8E-4CB7-A8AA-C6B34D178A83}" type="datetimeFigureOut">
              <a:rPr lang="en-US" smtClean="0"/>
              <a:pPr/>
              <a:t>7/10/2015</a:t>
            </a:fld>
            <a:endParaRPr lang="en-IN"/>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IN"/>
          </a:p>
        </p:txBody>
      </p:sp>
      <p:sp>
        <p:nvSpPr>
          <p:cNvPr id="4" name="Slide Number Placeholder 3"/>
          <p:cNvSpPr>
            <a:spLocks noGrp="1"/>
          </p:cNvSpPr>
          <p:nvPr>
            <p:ph type="sldNum" sz="quarter" idx="12"/>
          </p:nvPr>
        </p:nvSpPr>
        <p:spPr/>
        <p:txBody>
          <a:bodyPr/>
          <a:lstStyle>
            <a:extLst/>
          </a:lstStyle>
          <a:p>
            <a:fld id="{36512D32-CE9E-41A9-B584-184321176173}"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D560B47B-EC8E-4CB7-A8AA-C6B34D178A83}" type="datetimeFigureOut">
              <a:rPr lang="en-US" smtClean="0"/>
              <a:pPr/>
              <a:t>7/10/2015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6512D32-CE9E-41A9-B584-184321176173}"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D560B47B-EC8E-4CB7-A8AA-C6B34D178A83}" type="datetimeFigureOut">
              <a:rPr lang="en-US" smtClean="0"/>
              <a:pPr/>
              <a:t>7/10/2015</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36512D32-CE9E-41A9-B584-184321176173}" type="slidenum">
              <a:rPr lang="en-IN" smtClean="0"/>
              <a:pPr/>
              <a:t>‹#›</a:t>
            </a:fld>
            <a:endParaRPr lang="en-IN"/>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D560B47B-EC8E-4CB7-A8AA-C6B34D178A83}" type="datetimeFigureOut">
              <a:rPr lang="en-US" smtClean="0"/>
              <a:pPr/>
              <a:t>7/10/2015</a:t>
            </a:fld>
            <a:endParaRPr lang="en-IN"/>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IN"/>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36512D32-CE9E-41A9-B584-184321176173}"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 name="Shape 33"/>
        <p:cNvGrpSpPr/>
        <p:nvPr/>
      </p:nvGrpSpPr>
      <p:grpSpPr>
        <a:xfrm>
          <a:off x="0" y="0"/>
          <a:ext cx="0" cy="0"/>
          <a:chOff x="0" y="0"/>
          <a:chExt cx="0" cy="0"/>
        </a:xfrm>
      </p:grpSpPr>
      <p:sp>
        <p:nvSpPr>
          <p:cNvPr id="34" name="Google Shape;34;p1"/>
          <p:cNvSpPr txBox="1"/>
          <p:nvPr>
            <p:ph type="ctrTitle"/>
          </p:nvPr>
        </p:nvSpPr>
        <p:spPr>
          <a:xfrm>
            <a:off x="3366868" y="533400"/>
            <a:ext cx="5105400" cy="2868300"/>
          </a:xfrm>
          <a:prstGeom prst="rect">
            <a:avLst/>
          </a:prstGeom>
          <a:noFill/>
          <a:ln>
            <a:noFill/>
          </a:ln>
        </p:spPr>
        <p:txBody>
          <a:bodyPr anchorCtr="0" anchor="b" bIns="0" lIns="45700" spcFirstLastPara="1" rIns="45700" wrap="square" tIns="0">
            <a:noAutofit/>
          </a:bodyPr>
          <a:lstStyle/>
          <a:p>
            <a:pPr indent="0" lvl="0" marL="0" rtl="0" algn="r">
              <a:spcBef>
                <a:spcPts val="0"/>
              </a:spcBef>
              <a:spcAft>
                <a:spcPts val="0"/>
              </a:spcAft>
              <a:buClr>
                <a:srgbClr val="FEF7F0"/>
              </a:buClr>
              <a:buSzPts val="4200"/>
              <a:buFont typeface="Trebuchet MS"/>
              <a:buNone/>
            </a:pPr>
            <a:r>
              <a:rPr lang="en-IN"/>
              <a:t>CONCEPT AND THEORIES OF LEARNING</a:t>
            </a:r>
            <a:endParaRPr/>
          </a:p>
        </p:txBody>
      </p:sp>
      <p:sp>
        <p:nvSpPr>
          <p:cNvPr id="35" name="Google Shape;35;p1"/>
          <p:cNvSpPr txBox="1"/>
          <p:nvPr>
            <p:ph idx="1" type="subTitle"/>
          </p:nvPr>
        </p:nvSpPr>
        <p:spPr>
          <a:xfrm>
            <a:off x="3354442" y="4542330"/>
            <a:ext cx="5114700" cy="1101300"/>
          </a:xfrm>
          <a:prstGeom prst="rect">
            <a:avLst/>
          </a:prstGeom>
          <a:noFill/>
          <a:ln>
            <a:noFill/>
          </a:ln>
        </p:spPr>
        <p:txBody>
          <a:bodyPr anchorCtr="0" anchor="t" bIns="0" lIns="45700" spcFirstLastPara="1" rIns="45700" wrap="square" tIns="0">
            <a:normAutofit fontScale="77500" lnSpcReduction="20000"/>
          </a:bodyPr>
          <a:lstStyle/>
          <a:p>
            <a:pPr indent="0" lvl="0" marL="0" rtl="0" algn="r">
              <a:spcBef>
                <a:spcPts val="0"/>
              </a:spcBef>
              <a:spcAft>
                <a:spcPts val="0"/>
              </a:spcAft>
              <a:buSzPct val="72999"/>
              <a:buNone/>
            </a:pPr>
            <a:r>
              <a:rPr lang="en-IN"/>
              <a:t>Dr. Utpal Kalita </a:t>
            </a:r>
            <a:endParaRPr/>
          </a:p>
          <a:p>
            <a:pPr indent="0" lvl="0" marL="0" rtl="0" algn="r">
              <a:spcBef>
                <a:spcPts val="600"/>
              </a:spcBef>
              <a:spcAft>
                <a:spcPts val="0"/>
              </a:spcAft>
              <a:buSzPct val="72999"/>
              <a:buNone/>
            </a:pPr>
            <a:r>
              <a:rPr lang="en-IN"/>
              <a:t>Assistant Professor</a:t>
            </a:r>
            <a:endParaRPr/>
          </a:p>
          <a:p>
            <a:pPr indent="0" lvl="0" marL="0" rtl="0" algn="r">
              <a:spcBef>
                <a:spcPts val="600"/>
              </a:spcBef>
              <a:spcAft>
                <a:spcPts val="0"/>
              </a:spcAft>
              <a:buSzPct val="72999"/>
              <a:buNone/>
            </a:pPr>
            <a:r>
              <a:rPr lang="en-IN"/>
              <a:t> Department of Education</a:t>
            </a:r>
            <a:endParaRPr/>
          </a:p>
          <a:p>
            <a:pPr indent="0" lvl="0" marL="0" rtl="0" algn="r">
              <a:spcBef>
                <a:spcPts val="600"/>
              </a:spcBef>
              <a:spcAft>
                <a:spcPts val="0"/>
              </a:spcAft>
              <a:buSzPct val="72999"/>
              <a:buNone/>
            </a:pPr>
            <a:r>
              <a:rPr lang="en-IN"/>
              <a:t>R. G. Baruah College, Guwahati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44"/>
          </a:xfrm>
        </p:spPr>
        <p:txBody>
          <a:bodyPr>
            <a:normAutofit fontScale="90000"/>
          </a:bodyPr>
          <a:lstStyle/>
          <a:p>
            <a:r>
              <a:rPr lang="en-IN" dirty="0" smtClean="0"/>
              <a:t>Process of children’s learning</a:t>
            </a:r>
            <a:endParaRPr lang="en-IN" dirty="0"/>
          </a:p>
        </p:txBody>
      </p:sp>
      <p:sp>
        <p:nvSpPr>
          <p:cNvPr id="3" name="Content Placeholder 2"/>
          <p:cNvSpPr>
            <a:spLocks noGrp="1"/>
          </p:cNvSpPr>
          <p:nvPr>
            <p:ph idx="1"/>
          </p:nvPr>
        </p:nvSpPr>
        <p:spPr>
          <a:xfrm>
            <a:off x="457200" y="1285860"/>
            <a:ext cx="7472386" cy="5169876"/>
          </a:xfrm>
        </p:spPr>
        <p:txBody>
          <a:bodyPr>
            <a:normAutofit lnSpcReduction="10000"/>
          </a:bodyPr>
          <a:lstStyle/>
          <a:p>
            <a:pPr marL="514350" indent="-514350" algn="just">
              <a:lnSpc>
                <a:spcPct val="150000"/>
              </a:lnSpc>
              <a:buFont typeface="Wingdings" pitchFamily="2" charset="2"/>
              <a:buChar char="v"/>
            </a:pPr>
            <a:r>
              <a:rPr lang="en-IN" sz="2400" dirty="0" smtClean="0"/>
              <a:t>Learning by imitation</a:t>
            </a:r>
          </a:p>
          <a:p>
            <a:pPr marL="761238" lvl="1" indent="-514350" algn="just">
              <a:lnSpc>
                <a:spcPct val="150000"/>
              </a:lnSpc>
              <a:buFont typeface="Wingdings" pitchFamily="2" charset="2"/>
              <a:buChar char="§"/>
            </a:pPr>
            <a:r>
              <a:rPr lang="en-IN" sz="2400" dirty="0" smtClean="0"/>
              <a:t>Child develops a tendency to imitate activities and behaviours of others.</a:t>
            </a:r>
          </a:p>
          <a:p>
            <a:pPr marL="761238" lvl="1" indent="-514350" algn="just">
              <a:lnSpc>
                <a:spcPct val="150000"/>
              </a:lnSpc>
              <a:buFont typeface="Wingdings" pitchFamily="2" charset="2"/>
              <a:buChar char="§"/>
            </a:pPr>
            <a:r>
              <a:rPr lang="en-IN" sz="2400" dirty="0" smtClean="0"/>
              <a:t>It helps him to learn &amp; acquire experiences of day to day life.</a:t>
            </a:r>
          </a:p>
          <a:p>
            <a:pPr marL="514350" indent="-514350" algn="just">
              <a:lnSpc>
                <a:spcPct val="150000"/>
              </a:lnSpc>
              <a:buFont typeface="Wingdings" pitchFamily="2" charset="2"/>
              <a:buChar char="v"/>
            </a:pPr>
            <a:r>
              <a:rPr lang="en-IN" sz="2400" dirty="0" smtClean="0"/>
              <a:t>Learning by doing</a:t>
            </a:r>
          </a:p>
          <a:p>
            <a:pPr marL="761238" lvl="1" indent="-514350" algn="just">
              <a:lnSpc>
                <a:spcPct val="150000"/>
              </a:lnSpc>
              <a:buFont typeface="Wingdings" pitchFamily="2" charset="2"/>
              <a:buChar char="§"/>
            </a:pPr>
            <a:r>
              <a:rPr lang="en-IN" sz="2400" dirty="0" smtClean="0"/>
              <a:t>Children learn a lots from their own activities.</a:t>
            </a:r>
          </a:p>
          <a:p>
            <a:pPr marL="761238" lvl="1" indent="-514350" algn="just">
              <a:lnSpc>
                <a:spcPct val="150000"/>
              </a:lnSpc>
              <a:buFont typeface="Wingdings" pitchFamily="2" charset="2"/>
              <a:buChar char="§"/>
            </a:pPr>
            <a:r>
              <a:rPr lang="en-IN" sz="2400" dirty="0" smtClean="0"/>
              <a:t>Walking, talking, eating, bathing, using toilet, reading, writing etc.</a:t>
            </a:r>
            <a:endParaRPr lang="en-IN"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80068"/>
          </a:xfrm>
        </p:spPr>
        <p:txBody>
          <a:bodyPr>
            <a:normAutofit fontScale="90000"/>
          </a:bodyPr>
          <a:lstStyle/>
          <a:p>
            <a:r>
              <a:rPr lang="en-IN" dirty="0" smtClean="0"/>
              <a:t>Process of children’s learning</a:t>
            </a:r>
            <a:endParaRPr lang="en-IN" dirty="0"/>
          </a:p>
        </p:txBody>
      </p:sp>
      <p:sp>
        <p:nvSpPr>
          <p:cNvPr id="3" name="Content Placeholder 2"/>
          <p:cNvSpPr>
            <a:spLocks noGrp="1"/>
          </p:cNvSpPr>
          <p:nvPr>
            <p:ph idx="1"/>
          </p:nvPr>
        </p:nvSpPr>
        <p:spPr>
          <a:xfrm>
            <a:off x="285720" y="1071546"/>
            <a:ext cx="7643866" cy="5384190"/>
          </a:xfrm>
        </p:spPr>
        <p:txBody>
          <a:bodyPr>
            <a:noAutofit/>
          </a:bodyPr>
          <a:lstStyle/>
          <a:p>
            <a:pPr marL="514350" indent="-514350" algn="just">
              <a:buFont typeface="Wingdings" pitchFamily="2" charset="2"/>
              <a:buChar char="v"/>
            </a:pPr>
            <a:r>
              <a:rPr lang="en-IN" sz="2400" dirty="0" smtClean="0"/>
              <a:t>Learning through Sense Organs:</a:t>
            </a:r>
          </a:p>
          <a:p>
            <a:pPr algn="just">
              <a:buFont typeface="Wingdings" pitchFamily="2" charset="2"/>
              <a:buChar char="ü"/>
            </a:pPr>
            <a:r>
              <a:rPr lang="en-IN" sz="2400" dirty="0" smtClean="0"/>
              <a:t>In the first step</a:t>
            </a:r>
          </a:p>
          <a:p>
            <a:pPr lvl="1" algn="just">
              <a:buFont typeface="Wingdings" pitchFamily="2" charset="2"/>
              <a:buChar char="§"/>
            </a:pPr>
            <a:r>
              <a:rPr lang="en-IN" sz="2400" dirty="0" smtClean="0"/>
              <a:t>Sense organs are the gateways of knowledge.</a:t>
            </a:r>
          </a:p>
          <a:p>
            <a:pPr lvl="1" algn="just">
              <a:buFont typeface="Wingdings" pitchFamily="2" charset="2"/>
              <a:buChar char="§"/>
            </a:pPr>
            <a:r>
              <a:rPr lang="en-IN" sz="2400" dirty="0" smtClean="0"/>
              <a:t>Every living organism has the capacity to react/ respond to the situation or stimulus.</a:t>
            </a:r>
          </a:p>
          <a:p>
            <a:pPr lvl="1" algn="just">
              <a:buFont typeface="Wingdings" pitchFamily="2" charset="2"/>
              <a:buChar char="§"/>
            </a:pPr>
            <a:r>
              <a:rPr lang="en-IN" sz="2400" dirty="0" smtClean="0"/>
              <a:t>The sensory nervous carry the impulse to the respective sensory regions of the brain and then the child become aware of it. This is the sensory experience.</a:t>
            </a:r>
          </a:p>
          <a:p>
            <a:pPr algn="just">
              <a:buFont typeface="Wingdings" pitchFamily="2" charset="2"/>
              <a:buChar char="ü"/>
            </a:pPr>
            <a:r>
              <a:rPr lang="en-IN" sz="2400" dirty="0" smtClean="0"/>
              <a:t>In the second step</a:t>
            </a:r>
          </a:p>
          <a:p>
            <a:pPr lvl="1" algn="just">
              <a:buFont typeface="Wingdings" pitchFamily="2" charset="2"/>
              <a:buChar char="§"/>
            </a:pPr>
            <a:r>
              <a:rPr lang="en-IN" sz="2400" dirty="0" smtClean="0"/>
              <a:t>The mind and brain of the children start to give the meaning of the sensory experience. After that, sensory experience has turn into perception or knowledge. </a:t>
            </a:r>
          </a:p>
          <a:p>
            <a:pPr algn="just">
              <a:buFont typeface="Wingdings" pitchFamily="2" charset="2"/>
              <a:buChar char="§"/>
            </a:pPr>
            <a:endParaRPr lang="en-IN"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51506"/>
          </a:xfrm>
        </p:spPr>
        <p:txBody>
          <a:bodyPr>
            <a:normAutofit fontScale="90000"/>
          </a:bodyPr>
          <a:lstStyle/>
          <a:p>
            <a:r>
              <a:rPr lang="en-IN" dirty="0" smtClean="0"/>
              <a:t>Process of children’s learning</a:t>
            </a:r>
            <a:endParaRPr lang="en-IN" dirty="0"/>
          </a:p>
        </p:txBody>
      </p:sp>
      <p:sp>
        <p:nvSpPr>
          <p:cNvPr id="3" name="Content Placeholder 2"/>
          <p:cNvSpPr>
            <a:spLocks noGrp="1"/>
          </p:cNvSpPr>
          <p:nvPr>
            <p:ph idx="1"/>
          </p:nvPr>
        </p:nvSpPr>
        <p:spPr>
          <a:xfrm>
            <a:off x="457200" y="1214422"/>
            <a:ext cx="7400948" cy="5241314"/>
          </a:xfrm>
        </p:spPr>
        <p:txBody>
          <a:bodyPr>
            <a:normAutofit fontScale="92500" lnSpcReduction="10000"/>
          </a:bodyPr>
          <a:lstStyle/>
          <a:p>
            <a:pPr algn="just">
              <a:lnSpc>
                <a:spcPct val="150000"/>
              </a:lnSpc>
              <a:buNone/>
            </a:pPr>
            <a:r>
              <a:rPr lang="en-IN" dirty="0" smtClean="0"/>
              <a:t>	But perception may be false. False perception is not recognised as knowledge. (Illusion and Hallucination) </a:t>
            </a:r>
          </a:p>
          <a:p>
            <a:pPr algn="just">
              <a:lnSpc>
                <a:spcPct val="150000"/>
              </a:lnSpc>
              <a:buFont typeface="Wingdings" pitchFamily="2" charset="2"/>
              <a:buChar char="ü"/>
            </a:pPr>
            <a:r>
              <a:rPr lang="en-IN" dirty="0" smtClean="0"/>
              <a:t>In the third step</a:t>
            </a:r>
          </a:p>
          <a:p>
            <a:pPr lvl="1" algn="just">
              <a:lnSpc>
                <a:spcPct val="150000"/>
              </a:lnSpc>
              <a:buFont typeface="Wingdings" pitchFamily="2" charset="2"/>
              <a:buChar char="§"/>
            </a:pPr>
            <a:r>
              <a:rPr lang="en-IN" dirty="0" smtClean="0"/>
              <a:t>Perception is turns into conception with the help of previous sensation.</a:t>
            </a:r>
          </a:p>
          <a:p>
            <a:pPr lvl="1" algn="just">
              <a:lnSpc>
                <a:spcPct val="150000"/>
              </a:lnSpc>
              <a:buFont typeface="Wingdings" pitchFamily="2" charset="2"/>
              <a:buChar char="§"/>
            </a:pPr>
            <a:r>
              <a:rPr lang="en-IN" dirty="0" smtClean="0"/>
              <a:t>Conception is the organized and integrated result of perception</a:t>
            </a:r>
          </a:p>
          <a:p>
            <a:pPr lvl="1" algn="just">
              <a:lnSpc>
                <a:spcPct val="150000"/>
              </a:lnSpc>
              <a:buFont typeface="Wingdings" pitchFamily="2" charset="2"/>
              <a:buChar char="§"/>
            </a:pPr>
            <a:r>
              <a:rPr lang="en-IN" dirty="0" smtClean="0"/>
              <a:t>Conception may be concrete or abstract.</a:t>
            </a:r>
          </a:p>
          <a:p>
            <a:pPr algn="just">
              <a:lnSpc>
                <a:spcPct val="150000"/>
              </a:lnSpc>
              <a:buFont typeface="Wingdings" pitchFamily="2" charset="2"/>
              <a:buChar char="v"/>
            </a:pPr>
            <a:r>
              <a:rPr lang="en-IN" dirty="0" smtClean="0"/>
              <a:t>Learning by Repetition or Exercise</a:t>
            </a:r>
            <a:endParaRPr lang="en-IN"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7158" y="320040"/>
            <a:ext cx="7572428" cy="680068"/>
          </a:xfrm>
        </p:spPr>
        <p:txBody>
          <a:bodyPr>
            <a:normAutofit fontScale="90000"/>
          </a:bodyPr>
          <a:lstStyle/>
          <a:p>
            <a:r>
              <a:rPr lang="en-IN" dirty="0" smtClean="0"/>
              <a:t>Important theories of learning</a:t>
            </a:r>
            <a:endParaRPr lang="en-IN" dirty="0"/>
          </a:p>
        </p:txBody>
      </p:sp>
      <p:sp>
        <p:nvSpPr>
          <p:cNvPr id="3" name="Content Placeholder 2"/>
          <p:cNvSpPr>
            <a:spLocks noGrp="1"/>
          </p:cNvSpPr>
          <p:nvPr>
            <p:ph idx="1"/>
          </p:nvPr>
        </p:nvSpPr>
        <p:spPr>
          <a:xfrm>
            <a:off x="357158" y="1285860"/>
            <a:ext cx="7500990" cy="5169876"/>
          </a:xfrm>
        </p:spPr>
        <p:txBody>
          <a:bodyPr/>
          <a:lstStyle/>
          <a:p>
            <a:pPr algn="just">
              <a:buNone/>
            </a:pPr>
            <a:endParaRPr lang="en-IN" dirty="0" smtClean="0"/>
          </a:p>
          <a:p>
            <a:pPr algn="just">
              <a:buNone/>
            </a:pPr>
            <a:endParaRPr lang="en-IN" dirty="0" smtClean="0"/>
          </a:p>
          <a:p>
            <a:pPr algn="just">
              <a:buNone/>
            </a:pPr>
            <a:endParaRPr lang="en-IN" dirty="0" smtClean="0"/>
          </a:p>
          <a:p>
            <a:pPr algn="just">
              <a:buNone/>
            </a:pPr>
            <a:r>
              <a:rPr lang="en-IN" dirty="0" smtClean="0"/>
              <a:t>	According to Thorndike, learning is the result of connection or bond established between stimulus and response (</a:t>
            </a:r>
            <a:r>
              <a:rPr lang="en-IN" b="1" dirty="0" smtClean="0"/>
              <a:t>S-R Theory</a:t>
            </a:r>
            <a:r>
              <a:rPr lang="en-IN" dirty="0" smtClean="0"/>
              <a:t>)</a:t>
            </a:r>
          </a:p>
          <a:p>
            <a:pPr algn="just">
              <a:buNone/>
            </a:pPr>
            <a:endParaRPr lang="en-IN" dirty="0" smtClean="0"/>
          </a:p>
          <a:p>
            <a:pPr algn="just">
              <a:buNone/>
            </a:pPr>
            <a:r>
              <a:rPr lang="en-IN" dirty="0" smtClean="0"/>
              <a:t>	If the initial response to the stimulus is satisfactory, the organism is encouraged or reinforced to repeat the responses again and again. (</a:t>
            </a:r>
            <a:r>
              <a:rPr lang="en-IN" b="1" dirty="0" smtClean="0"/>
              <a:t>Trial and Error Method</a:t>
            </a:r>
            <a:r>
              <a:rPr lang="en-IN" dirty="0" smtClean="0"/>
              <a:t>)  </a:t>
            </a:r>
            <a:endParaRPr lang="en-IN" dirty="0"/>
          </a:p>
        </p:txBody>
      </p:sp>
      <p:sp>
        <p:nvSpPr>
          <p:cNvPr id="4" name="Pentagon 3"/>
          <p:cNvSpPr/>
          <p:nvPr/>
        </p:nvSpPr>
        <p:spPr>
          <a:xfrm>
            <a:off x="857224" y="1428736"/>
            <a:ext cx="6786610" cy="92869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800" dirty="0" smtClean="0"/>
              <a:t>Connectionism or Reinforcement Theory (E. L. Thorndike)</a:t>
            </a:r>
            <a:endParaRPr lang="en-IN"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85728"/>
            <a:ext cx="7615262" cy="6170008"/>
          </a:xfrm>
        </p:spPr>
        <p:txBody>
          <a:bodyPr>
            <a:normAutofit fontScale="92500" lnSpcReduction="20000"/>
          </a:bodyPr>
          <a:lstStyle/>
          <a:p>
            <a:pPr algn="just">
              <a:lnSpc>
                <a:spcPct val="150000"/>
              </a:lnSpc>
            </a:pPr>
            <a:endParaRPr lang="en-IN" dirty="0" smtClean="0"/>
          </a:p>
          <a:p>
            <a:pPr algn="just">
              <a:lnSpc>
                <a:spcPct val="150000"/>
              </a:lnSpc>
            </a:pPr>
            <a:endParaRPr lang="en-IN" dirty="0" smtClean="0"/>
          </a:p>
          <a:p>
            <a:pPr algn="just">
              <a:lnSpc>
                <a:spcPct val="150000"/>
              </a:lnSpc>
            </a:pPr>
            <a:endParaRPr lang="en-IN" dirty="0" smtClean="0"/>
          </a:p>
          <a:p>
            <a:pPr algn="just">
              <a:lnSpc>
                <a:spcPct val="150000"/>
              </a:lnSpc>
            </a:pPr>
            <a:r>
              <a:rPr lang="en-IN" dirty="0" smtClean="0"/>
              <a:t>Learning is the result of conditioning of the natural response to some other stimulus.</a:t>
            </a:r>
          </a:p>
          <a:p>
            <a:pPr algn="just">
              <a:lnSpc>
                <a:spcPct val="150000"/>
              </a:lnSpc>
              <a:buNone/>
            </a:pPr>
            <a:r>
              <a:rPr lang="en-IN" dirty="0" smtClean="0"/>
              <a:t>	</a:t>
            </a:r>
          </a:p>
          <a:p>
            <a:pPr algn="just">
              <a:lnSpc>
                <a:spcPct val="150000"/>
              </a:lnSpc>
              <a:buNone/>
            </a:pPr>
            <a:r>
              <a:rPr lang="en-IN" dirty="0" smtClean="0"/>
              <a:t>	Experiment on dog:</a:t>
            </a:r>
          </a:p>
          <a:p>
            <a:pPr algn="just">
              <a:lnSpc>
                <a:spcPct val="150000"/>
              </a:lnSpc>
              <a:buNone/>
            </a:pPr>
            <a:r>
              <a:rPr lang="en-IN" dirty="0" smtClean="0"/>
              <a:t>	S1 (Meat) – R1 (Salivation)</a:t>
            </a:r>
          </a:p>
          <a:p>
            <a:pPr algn="just">
              <a:lnSpc>
                <a:spcPct val="150000"/>
              </a:lnSpc>
              <a:buNone/>
            </a:pPr>
            <a:r>
              <a:rPr lang="en-IN" dirty="0" smtClean="0"/>
              <a:t>	S2 (Sound of Bell) – R2 (Response to Sound)</a:t>
            </a:r>
          </a:p>
          <a:p>
            <a:pPr algn="just">
              <a:lnSpc>
                <a:spcPct val="150000"/>
              </a:lnSpc>
              <a:buNone/>
            </a:pPr>
            <a:r>
              <a:rPr lang="en-IN" dirty="0" smtClean="0"/>
              <a:t>	S1+S2 – R1 (Salivation) </a:t>
            </a:r>
            <a:r>
              <a:rPr lang="en-IN" sz="2400" i="1" dirty="0" smtClean="0">
                <a:solidFill>
                  <a:schemeClr val="accent1"/>
                </a:solidFill>
              </a:rPr>
              <a:t>Several trial Continued</a:t>
            </a:r>
          </a:p>
          <a:p>
            <a:pPr algn="just">
              <a:lnSpc>
                <a:spcPct val="150000"/>
              </a:lnSpc>
              <a:buNone/>
            </a:pPr>
            <a:r>
              <a:rPr lang="en-IN" dirty="0" smtClean="0"/>
              <a:t>	S2 (Bell) – R1 (Salivation)</a:t>
            </a:r>
            <a:endParaRPr lang="en-IN" dirty="0"/>
          </a:p>
        </p:txBody>
      </p:sp>
      <p:sp>
        <p:nvSpPr>
          <p:cNvPr id="4" name="Pentagon 3"/>
          <p:cNvSpPr/>
          <p:nvPr/>
        </p:nvSpPr>
        <p:spPr>
          <a:xfrm>
            <a:off x="500034" y="357166"/>
            <a:ext cx="7000924" cy="92869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2800" dirty="0" smtClean="0"/>
              <a:t>Conditioning Theory (Watson and Pavlov</a:t>
            </a:r>
            <a:r>
              <a:rPr lang="en-IN" dirty="0" smtClean="0"/>
              <a:t>)</a:t>
            </a:r>
            <a:endParaRPr lang="en-IN"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142852"/>
            <a:ext cx="7643866" cy="1071570"/>
          </a:xfrm>
        </p:spPr>
        <p:txBody>
          <a:bodyPr>
            <a:normAutofit/>
          </a:bodyPr>
          <a:lstStyle/>
          <a:p>
            <a:r>
              <a:rPr lang="en-IN" sz="3200" dirty="0" smtClean="0"/>
              <a:t>Applicability of conditioning theory</a:t>
            </a:r>
            <a:endParaRPr lang="en-IN" sz="3200" dirty="0"/>
          </a:p>
        </p:txBody>
      </p:sp>
      <p:sp>
        <p:nvSpPr>
          <p:cNvPr id="3" name="Content Placeholder 2"/>
          <p:cNvSpPr>
            <a:spLocks noGrp="1"/>
          </p:cNvSpPr>
          <p:nvPr>
            <p:ph idx="1"/>
          </p:nvPr>
        </p:nvSpPr>
        <p:spPr>
          <a:xfrm>
            <a:off x="457200" y="1357298"/>
            <a:ext cx="7239000" cy="5098438"/>
          </a:xfrm>
        </p:spPr>
        <p:txBody>
          <a:bodyPr>
            <a:normAutofit lnSpcReduction="10000"/>
          </a:bodyPr>
          <a:lstStyle/>
          <a:p>
            <a:r>
              <a:rPr lang="en-IN" dirty="0" smtClean="0"/>
              <a:t>Acquisition of child’s language,</a:t>
            </a:r>
          </a:p>
          <a:p>
            <a:r>
              <a:rPr lang="en-IN" dirty="0" smtClean="0"/>
              <a:t>Formation of good habit,</a:t>
            </a:r>
          </a:p>
          <a:p>
            <a:r>
              <a:rPr lang="en-IN" dirty="0" smtClean="0"/>
              <a:t>Formation of attitude in students,</a:t>
            </a:r>
          </a:p>
          <a:p>
            <a:r>
              <a:rPr lang="en-IN" dirty="0" smtClean="0"/>
              <a:t>Training of the animal.</a:t>
            </a:r>
          </a:p>
          <a:p>
            <a:endParaRPr lang="en-IN" dirty="0" smtClean="0"/>
          </a:p>
          <a:p>
            <a:pPr>
              <a:buNone/>
            </a:pPr>
            <a:r>
              <a:rPr lang="en-IN" dirty="0" smtClean="0"/>
              <a:t>Applicability of Skinner’s Conditioning:</a:t>
            </a:r>
          </a:p>
          <a:p>
            <a:r>
              <a:rPr lang="en-IN" dirty="0" smtClean="0"/>
              <a:t>Making the objective of learning clear,</a:t>
            </a:r>
          </a:p>
          <a:p>
            <a:r>
              <a:rPr lang="en-IN" dirty="0" smtClean="0"/>
              <a:t>Learning behaviour be awarded,</a:t>
            </a:r>
          </a:p>
          <a:p>
            <a:r>
              <a:rPr lang="en-IN" dirty="0" smtClean="0"/>
              <a:t>Proceed from simple to complex,</a:t>
            </a:r>
          </a:p>
          <a:p>
            <a:r>
              <a:rPr lang="en-IN" dirty="0" smtClean="0"/>
              <a:t>Modification of behaviour</a:t>
            </a:r>
          </a:p>
          <a:p>
            <a:r>
              <a:rPr lang="en-IN" dirty="0" smtClean="0"/>
              <a:t>Programmed learning method.</a:t>
            </a:r>
            <a:endParaRPr lang="en-IN"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239000" cy="6098570"/>
          </a:xfrm>
        </p:spPr>
        <p:txBody>
          <a:bodyPr/>
          <a:lstStyle/>
          <a:p>
            <a:pPr algn="just">
              <a:lnSpc>
                <a:spcPct val="150000"/>
              </a:lnSpc>
            </a:pPr>
            <a:endParaRPr lang="en-IN" dirty="0" smtClean="0"/>
          </a:p>
          <a:p>
            <a:pPr algn="just">
              <a:lnSpc>
                <a:spcPct val="150000"/>
              </a:lnSpc>
            </a:pPr>
            <a:endParaRPr lang="en-IN" dirty="0" smtClean="0"/>
          </a:p>
          <a:p>
            <a:pPr algn="just">
              <a:lnSpc>
                <a:spcPct val="150000"/>
              </a:lnSpc>
            </a:pPr>
            <a:endParaRPr lang="en-IN" dirty="0" smtClean="0"/>
          </a:p>
          <a:p>
            <a:pPr algn="just">
              <a:lnSpc>
                <a:spcPct val="150000"/>
              </a:lnSpc>
              <a:buNone/>
            </a:pPr>
            <a:r>
              <a:rPr lang="en-IN" dirty="0" smtClean="0"/>
              <a:t>	It is a slight modification of Pavlov’s conditioning theory. It maintains that response or behaviour of the organism in learning is not mechanical, passive or voluntary but active, purposive and goal oriented. </a:t>
            </a:r>
            <a:endParaRPr lang="en-IN" dirty="0"/>
          </a:p>
        </p:txBody>
      </p:sp>
      <p:sp>
        <p:nvSpPr>
          <p:cNvPr id="4" name="Pentagon 3"/>
          <p:cNvSpPr/>
          <p:nvPr/>
        </p:nvSpPr>
        <p:spPr>
          <a:xfrm>
            <a:off x="571472" y="714356"/>
            <a:ext cx="6572296" cy="107157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3200" dirty="0" smtClean="0"/>
              <a:t>Operant Conditioning</a:t>
            </a:r>
          </a:p>
          <a:p>
            <a:r>
              <a:rPr lang="en-IN" sz="3200" dirty="0" smtClean="0"/>
              <a:t>(B. F. Skinner)</a:t>
            </a:r>
            <a:endParaRPr lang="en-IN" sz="32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57166"/>
            <a:ext cx="7239000" cy="6098570"/>
          </a:xfrm>
        </p:spPr>
        <p:txBody>
          <a:bodyPr/>
          <a:lstStyle/>
          <a:p>
            <a:pPr algn="just"/>
            <a:endParaRPr lang="en-IN" dirty="0" smtClean="0"/>
          </a:p>
          <a:p>
            <a:pPr algn="just"/>
            <a:endParaRPr lang="en-IN" dirty="0" smtClean="0"/>
          </a:p>
          <a:p>
            <a:pPr algn="just"/>
            <a:endParaRPr lang="en-IN" dirty="0" smtClean="0"/>
          </a:p>
          <a:p>
            <a:pPr algn="just"/>
            <a:r>
              <a:rPr lang="en-IN" dirty="0" smtClean="0"/>
              <a:t>The word ‘Gestalt’ means -‘the surface’ or ‘the configuration’ or ‘ the totality’.</a:t>
            </a:r>
          </a:p>
          <a:p>
            <a:pPr algn="just"/>
            <a:r>
              <a:rPr lang="en-IN" dirty="0" smtClean="0"/>
              <a:t>The Gestalt psychologist maintain that ‘learning is not blind and mechanical activity.’</a:t>
            </a:r>
          </a:p>
          <a:p>
            <a:pPr algn="just"/>
            <a:r>
              <a:rPr lang="en-IN" dirty="0" smtClean="0"/>
              <a:t>It needs the power of insight, mental organization and perceptual ability.</a:t>
            </a:r>
          </a:p>
          <a:p>
            <a:pPr algn="just"/>
            <a:r>
              <a:rPr lang="en-IN" dirty="0" smtClean="0"/>
              <a:t>The Gestaltists maintained that learning involved in the ability of perceiving or observing the situation as a whole or in its totality. (</a:t>
            </a:r>
            <a:r>
              <a:rPr lang="en-IN" b="1" dirty="0" smtClean="0"/>
              <a:t>Insightful Learning Method</a:t>
            </a:r>
            <a:r>
              <a:rPr lang="en-IN" dirty="0" smtClean="0"/>
              <a:t>)  </a:t>
            </a:r>
            <a:endParaRPr lang="en-IN" dirty="0"/>
          </a:p>
        </p:txBody>
      </p:sp>
      <p:sp>
        <p:nvSpPr>
          <p:cNvPr id="4" name="Pentagon 3"/>
          <p:cNvSpPr/>
          <p:nvPr/>
        </p:nvSpPr>
        <p:spPr>
          <a:xfrm>
            <a:off x="500034" y="428604"/>
            <a:ext cx="6786610" cy="928694"/>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3200" dirty="0" smtClean="0"/>
              <a:t>Gestalt or Configuration Theory</a:t>
            </a:r>
            <a:endParaRPr lang="en-IN"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Welcome to the world of knowledge</a:t>
            </a:r>
            <a:endParaRPr lang="en-IN" dirty="0"/>
          </a:p>
        </p:txBody>
      </p:sp>
      <p:sp>
        <p:nvSpPr>
          <p:cNvPr id="3" name="Content Placeholder 2"/>
          <p:cNvSpPr>
            <a:spLocks noGrp="1"/>
          </p:cNvSpPr>
          <p:nvPr>
            <p:ph idx="1"/>
          </p:nvPr>
        </p:nvSpPr>
        <p:spPr>
          <a:xfrm>
            <a:off x="285720" y="1609416"/>
            <a:ext cx="7572428" cy="4846320"/>
          </a:xfrm>
        </p:spPr>
        <p:txBody>
          <a:bodyPr>
            <a:normAutofit fontScale="92500" lnSpcReduction="10000"/>
          </a:bodyPr>
          <a:lstStyle/>
          <a:p>
            <a:pPr algn="just">
              <a:lnSpc>
                <a:spcPct val="150000"/>
              </a:lnSpc>
              <a:buNone/>
            </a:pPr>
            <a:r>
              <a:rPr lang="en-IN" dirty="0" smtClean="0"/>
              <a:t>	We the human being are blessed with inborn abilities like intelligence, instincts and aptitudes by our creator. All these abilities are developed in later life according to the situation or environment that we have across in our life. Life is a process of continuous change, modification and improvement of our crude instinctive behaviours. Through which our instinctive behaviours are changed, modified or improved?</a:t>
            </a:r>
            <a:endParaRPr lang="en-IN"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80068"/>
          </a:xfrm>
        </p:spPr>
        <p:txBody>
          <a:bodyPr>
            <a:normAutofit/>
          </a:bodyPr>
          <a:lstStyle/>
          <a:p>
            <a:r>
              <a:rPr lang="en-IN" dirty="0" smtClean="0"/>
              <a:t>It is learning:</a:t>
            </a:r>
            <a:endParaRPr lang="en-IN" dirty="0"/>
          </a:p>
        </p:txBody>
      </p:sp>
      <p:sp>
        <p:nvSpPr>
          <p:cNvPr id="3" name="Content Placeholder 2"/>
          <p:cNvSpPr>
            <a:spLocks noGrp="1"/>
          </p:cNvSpPr>
          <p:nvPr>
            <p:ph idx="1"/>
          </p:nvPr>
        </p:nvSpPr>
        <p:spPr>
          <a:xfrm>
            <a:off x="457200" y="1000108"/>
            <a:ext cx="7543824" cy="5857892"/>
          </a:xfrm>
        </p:spPr>
        <p:txBody>
          <a:bodyPr>
            <a:normAutofit fontScale="85000" lnSpcReduction="20000"/>
          </a:bodyPr>
          <a:lstStyle/>
          <a:p>
            <a:pPr algn="just">
              <a:lnSpc>
                <a:spcPct val="150000"/>
              </a:lnSpc>
            </a:pPr>
            <a:r>
              <a:rPr lang="en-IN" dirty="0" smtClean="0"/>
              <a:t>To learn is to modify behaviour. (Percy Nunn)</a:t>
            </a:r>
          </a:p>
          <a:p>
            <a:pPr algn="just">
              <a:lnSpc>
                <a:spcPct val="150000"/>
              </a:lnSpc>
            </a:pPr>
            <a:r>
              <a:rPr lang="en-IN" dirty="0" smtClean="0"/>
              <a:t>Learning is the modification of behaviour through experience and training. (Edward Gates)</a:t>
            </a:r>
          </a:p>
          <a:p>
            <a:pPr algn="just">
              <a:lnSpc>
                <a:spcPct val="150000"/>
              </a:lnSpc>
            </a:pPr>
            <a:r>
              <a:rPr lang="en-IN" dirty="0" smtClean="0"/>
              <a:t>Learning is any change in behaviour resulting from behaviour. (J. P. Guilford)</a:t>
            </a:r>
          </a:p>
          <a:p>
            <a:pPr algn="just">
              <a:lnSpc>
                <a:spcPct val="150000"/>
              </a:lnSpc>
            </a:pPr>
            <a:r>
              <a:rPr lang="en-IN" dirty="0" smtClean="0"/>
              <a:t>Learning is the modification of the reactions of an organism through experiences. (Colvin)</a:t>
            </a:r>
          </a:p>
          <a:p>
            <a:pPr algn="just">
              <a:lnSpc>
                <a:spcPct val="150000"/>
              </a:lnSpc>
            </a:pPr>
            <a:r>
              <a:rPr lang="en-IN" dirty="0" smtClean="0"/>
              <a:t>Learning is acquisition of habits, knowledge and attitude. It involves new ways of doing things and it operates in an individual’s attempt to overcome obstacles or to adjust to new situations. (Lester D., Crow and Alice Crow)</a:t>
            </a:r>
            <a:endParaRPr lang="en-IN"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680068"/>
          </a:xfrm>
        </p:spPr>
        <p:txBody>
          <a:bodyPr>
            <a:normAutofit fontScale="90000"/>
          </a:bodyPr>
          <a:lstStyle/>
          <a:p>
            <a:r>
              <a:rPr lang="en-IN" dirty="0" smtClean="0"/>
              <a:t>Characteristics of learning</a:t>
            </a:r>
            <a:endParaRPr lang="en-IN" dirty="0"/>
          </a:p>
        </p:txBody>
      </p:sp>
      <p:sp>
        <p:nvSpPr>
          <p:cNvPr id="3" name="Content Placeholder 2"/>
          <p:cNvSpPr>
            <a:spLocks noGrp="1"/>
          </p:cNvSpPr>
          <p:nvPr>
            <p:ph idx="1"/>
          </p:nvPr>
        </p:nvSpPr>
        <p:spPr>
          <a:xfrm>
            <a:off x="457200" y="1000108"/>
            <a:ext cx="7472386" cy="5643602"/>
          </a:xfrm>
        </p:spPr>
        <p:txBody>
          <a:bodyPr>
            <a:normAutofit lnSpcReduction="10000"/>
          </a:bodyPr>
          <a:lstStyle/>
          <a:p>
            <a:pPr algn="just">
              <a:lnSpc>
                <a:spcPct val="150000"/>
              </a:lnSpc>
            </a:pPr>
            <a:r>
              <a:rPr lang="en-IN" dirty="0" smtClean="0"/>
              <a:t>Learning is an act of adjustment of individual in his environment.</a:t>
            </a:r>
          </a:p>
          <a:p>
            <a:pPr algn="just">
              <a:lnSpc>
                <a:spcPct val="150000"/>
              </a:lnSpc>
            </a:pPr>
            <a:r>
              <a:rPr lang="en-IN" dirty="0" smtClean="0"/>
              <a:t>Learning means acquiring new experiences.</a:t>
            </a:r>
          </a:p>
          <a:p>
            <a:pPr algn="just">
              <a:lnSpc>
                <a:spcPct val="150000"/>
              </a:lnSpc>
            </a:pPr>
            <a:r>
              <a:rPr lang="en-IN" dirty="0" smtClean="0"/>
              <a:t>Learning is always purposive and goal oriented.</a:t>
            </a:r>
          </a:p>
          <a:p>
            <a:pPr algn="just">
              <a:lnSpc>
                <a:spcPct val="150000"/>
              </a:lnSpc>
            </a:pPr>
            <a:r>
              <a:rPr lang="en-IN" dirty="0" smtClean="0"/>
              <a:t>Learning depends upon physical maturation.</a:t>
            </a:r>
          </a:p>
          <a:p>
            <a:pPr algn="just">
              <a:lnSpc>
                <a:spcPct val="150000"/>
              </a:lnSpc>
            </a:pPr>
            <a:r>
              <a:rPr lang="en-IN" dirty="0" smtClean="0"/>
              <a:t>Learning is an individual activity.</a:t>
            </a:r>
          </a:p>
          <a:p>
            <a:pPr algn="just">
              <a:lnSpc>
                <a:spcPct val="150000"/>
              </a:lnSpc>
            </a:pPr>
            <a:r>
              <a:rPr lang="en-IN" dirty="0" smtClean="0"/>
              <a:t>Success or achievement in learning depends upon motivation.</a:t>
            </a:r>
          </a:p>
          <a:p>
            <a:pPr algn="just">
              <a:lnSpc>
                <a:spcPct val="150000"/>
              </a:lnSpc>
            </a:pP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822944"/>
          </a:xfrm>
        </p:spPr>
        <p:txBody>
          <a:bodyPr>
            <a:normAutofit fontScale="90000"/>
          </a:bodyPr>
          <a:lstStyle/>
          <a:p>
            <a:r>
              <a:rPr lang="en-IN" dirty="0" smtClean="0"/>
              <a:t>Characteristics of learning</a:t>
            </a:r>
            <a:endParaRPr lang="en-IN" dirty="0"/>
          </a:p>
        </p:txBody>
      </p:sp>
      <p:sp>
        <p:nvSpPr>
          <p:cNvPr id="3" name="Content Placeholder 2"/>
          <p:cNvSpPr>
            <a:spLocks noGrp="1"/>
          </p:cNvSpPr>
          <p:nvPr>
            <p:ph idx="1"/>
          </p:nvPr>
        </p:nvSpPr>
        <p:spPr>
          <a:xfrm>
            <a:off x="457200" y="1285860"/>
            <a:ext cx="7239000" cy="5169876"/>
          </a:xfrm>
        </p:spPr>
        <p:txBody>
          <a:bodyPr>
            <a:normAutofit/>
          </a:bodyPr>
          <a:lstStyle/>
          <a:p>
            <a:pPr algn="just">
              <a:lnSpc>
                <a:spcPct val="150000"/>
              </a:lnSpc>
            </a:pPr>
            <a:r>
              <a:rPr lang="en-IN" dirty="0" smtClean="0"/>
              <a:t>Habits make learning permanent.</a:t>
            </a:r>
          </a:p>
          <a:p>
            <a:pPr algn="just">
              <a:lnSpc>
                <a:spcPct val="150000"/>
              </a:lnSpc>
            </a:pPr>
            <a:r>
              <a:rPr lang="en-IN" dirty="0" smtClean="0"/>
              <a:t>Learning is an intelligent activity.</a:t>
            </a:r>
          </a:p>
          <a:p>
            <a:pPr lvl="1" algn="just">
              <a:lnSpc>
                <a:spcPct val="150000"/>
              </a:lnSpc>
              <a:buFont typeface="Wingdings" pitchFamily="2" charset="2"/>
              <a:buChar char="Ø"/>
            </a:pPr>
            <a:r>
              <a:rPr lang="en-IN" dirty="0" smtClean="0"/>
              <a:t>Help to adjust in new situation.</a:t>
            </a:r>
          </a:p>
          <a:p>
            <a:pPr lvl="1" algn="just">
              <a:lnSpc>
                <a:spcPct val="150000"/>
              </a:lnSpc>
              <a:buFont typeface="Wingdings" pitchFamily="2" charset="2"/>
              <a:buChar char="Ø"/>
            </a:pPr>
            <a:r>
              <a:rPr lang="en-IN" dirty="0" smtClean="0"/>
              <a:t>Help to solve the problems.   </a:t>
            </a:r>
          </a:p>
          <a:p>
            <a:pPr lvl="1" algn="just">
              <a:lnSpc>
                <a:spcPct val="150000"/>
              </a:lnSpc>
              <a:buFont typeface="Wingdings" pitchFamily="2" charset="2"/>
              <a:buChar char="Ø"/>
            </a:pPr>
            <a:r>
              <a:rPr lang="en-IN" dirty="0" smtClean="0"/>
              <a:t>Help to innovate new things.</a:t>
            </a:r>
          </a:p>
          <a:p>
            <a:pPr algn="just">
              <a:lnSpc>
                <a:spcPct val="150000"/>
              </a:lnSpc>
            </a:pPr>
            <a:r>
              <a:rPr lang="en-IN" dirty="0" smtClean="0"/>
              <a:t>Learning is a universal activity.</a:t>
            </a:r>
          </a:p>
          <a:p>
            <a:pPr algn="just">
              <a:lnSpc>
                <a:spcPct val="150000"/>
              </a:lnSpc>
            </a:pPr>
            <a:r>
              <a:rPr lang="en-IN" dirty="0" smtClean="0"/>
              <a:t>Learning is a continuous process.</a:t>
            </a:r>
          </a:p>
          <a:p>
            <a:pPr algn="just">
              <a:lnSpc>
                <a:spcPct val="150000"/>
              </a:lnSpc>
            </a:pPr>
            <a:endParaRPr lang="en-IN" dirty="0" smtClean="0"/>
          </a:p>
          <a:p>
            <a:pPr algn="just">
              <a:lnSpc>
                <a:spcPct val="150000"/>
              </a:lnSpc>
            </a:pPr>
            <a:endParaRPr lang="en-IN"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751506"/>
          </a:xfrm>
        </p:spPr>
        <p:txBody>
          <a:bodyPr/>
          <a:lstStyle/>
          <a:p>
            <a:r>
              <a:rPr lang="en-IN" dirty="0" smtClean="0"/>
              <a:t>Factors affecting learning</a:t>
            </a:r>
            <a:endParaRPr lang="en-IN" dirty="0"/>
          </a:p>
        </p:txBody>
      </p:sp>
      <p:sp>
        <p:nvSpPr>
          <p:cNvPr id="3" name="Content Placeholder 2"/>
          <p:cNvSpPr>
            <a:spLocks noGrp="1"/>
          </p:cNvSpPr>
          <p:nvPr>
            <p:ph sz="half" idx="1"/>
          </p:nvPr>
        </p:nvSpPr>
        <p:spPr>
          <a:xfrm>
            <a:off x="457200" y="1285860"/>
            <a:ext cx="3520440" cy="4840303"/>
          </a:xfrm>
        </p:spPr>
        <p:txBody>
          <a:bodyPr>
            <a:normAutofit/>
          </a:bodyPr>
          <a:lstStyle/>
          <a:p>
            <a:pPr algn="just">
              <a:buNone/>
            </a:pPr>
            <a:r>
              <a:rPr lang="en-IN" dirty="0" smtClean="0">
                <a:solidFill>
                  <a:schemeClr val="tx2">
                    <a:lumMod val="75000"/>
                  </a:schemeClr>
                </a:solidFill>
              </a:rPr>
              <a:t>Physical Factors</a:t>
            </a:r>
          </a:p>
          <a:p>
            <a:pPr algn="just"/>
            <a:r>
              <a:rPr lang="en-IN" dirty="0" smtClean="0"/>
              <a:t>Physical fitness,</a:t>
            </a:r>
          </a:p>
          <a:p>
            <a:pPr algn="just"/>
            <a:r>
              <a:rPr lang="en-IN" dirty="0" smtClean="0"/>
              <a:t>Free from fatigue and boredom,</a:t>
            </a:r>
          </a:p>
          <a:p>
            <a:pPr algn="just"/>
            <a:r>
              <a:rPr lang="en-IN" dirty="0" smtClean="0"/>
              <a:t>Drill and practice,</a:t>
            </a:r>
          </a:p>
          <a:p>
            <a:r>
              <a:rPr lang="en-IN" dirty="0" smtClean="0"/>
              <a:t>Age and experience,</a:t>
            </a:r>
          </a:p>
          <a:p>
            <a:pPr algn="just"/>
            <a:r>
              <a:rPr lang="en-IN" dirty="0" smtClean="0"/>
              <a:t>Food and drink,</a:t>
            </a:r>
          </a:p>
          <a:p>
            <a:pPr algn="just"/>
            <a:r>
              <a:rPr lang="en-IN" dirty="0" smtClean="0"/>
              <a:t>Method of learning</a:t>
            </a:r>
            <a:endParaRPr lang="en-IN" dirty="0"/>
          </a:p>
        </p:txBody>
      </p:sp>
      <p:sp>
        <p:nvSpPr>
          <p:cNvPr id="4" name="Content Placeholder 3"/>
          <p:cNvSpPr>
            <a:spLocks noGrp="1"/>
          </p:cNvSpPr>
          <p:nvPr>
            <p:ph sz="half" idx="2"/>
          </p:nvPr>
        </p:nvSpPr>
        <p:spPr>
          <a:xfrm>
            <a:off x="4178808" y="1285860"/>
            <a:ext cx="3520440" cy="4840303"/>
          </a:xfrm>
        </p:spPr>
        <p:txBody>
          <a:bodyPr>
            <a:normAutofit/>
          </a:bodyPr>
          <a:lstStyle/>
          <a:p>
            <a:pPr>
              <a:buNone/>
            </a:pPr>
            <a:r>
              <a:rPr lang="en-IN" sz="2600" dirty="0" smtClean="0">
                <a:solidFill>
                  <a:schemeClr val="tx2">
                    <a:lumMod val="75000"/>
                  </a:schemeClr>
                </a:solidFill>
              </a:rPr>
              <a:t>Psychological Factors</a:t>
            </a:r>
          </a:p>
          <a:p>
            <a:r>
              <a:rPr lang="en-IN" dirty="0" smtClean="0"/>
              <a:t>Goal &amp; objectives of learning,</a:t>
            </a:r>
          </a:p>
          <a:p>
            <a:r>
              <a:rPr lang="en-IN" sz="2400" dirty="0" smtClean="0"/>
              <a:t>Interest &amp; motivation,</a:t>
            </a:r>
          </a:p>
          <a:p>
            <a:r>
              <a:rPr lang="en-IN" dirty="0" smtClean="0"/>
              <a:t>Attitude,</a:t>
            </a:r>
          </a:p>
          <a:p>
            <a:r>
              <a:rPr lang="en-IN" dirty="0" smtClean="0"/>
              <a:t>Aptitude,</a:t>
            </a:r>
          </a:p>
          <a:p>
            <a:r>
              <a:rPr lang="en-IN" sz="2400" dirty="0" smtClean="0"/>
              <a:t>Emotional condition,</a:t>
            </a:r>
          </a:p>
          <a:p>
            <a:r>
              <a:rPr lang="en-IN" dirty="0" smtClean="0"/>
              <a:t>Mental health.</a:t>
            </a:r>
          </a:p>
          <a:p>
            <a:r>
              <a:rPr lang="en-IN" dirty="0" smtClean="0"/>
              <a:t>guidance</a:t>
            </a:r>
          </a:p>
          <a:p>
            <a:endParaRPr lang="en-IN"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39000" cy="751506"/>
          </a:xfrm>
        </p:spPr>
        <p:txBody>
          <a:bodyPr/>
          <a:lstStyle/>
          <a:p>
            <a:r>
              <a:rPr lang="en-IN" dirty="0" smtClean="0"/>
              <a:t>Factors affecting learning</a:t>
            </a:r>
            <a:endParaRPr lang="en-IN" dirty="0"/>
          </a:p>
        </p:txBody>
      </p:sp>
      <p:sp>
        <p:nvSpPr>
          <p:cNvPr id="3" name="Content Placeholder 2"/>
          <p:cNvSpPr>
            <a:spLocks noGrp="1"/>
          </p:cNvSpPr>
          <p:nvPr>
            <p:ph idx="1"/>
          </p:nvPr>
        </p:nvSpPr>
        <p:spPr>
          <a:xfrm>
            <a:off x="457200" y="1357298"/>
            <a:ext cx="7239000" cy="5098438"/>
          </a:xfrm>
        </p:spPr>
        <p:txBody>
          <a:bodyPr>
            <a:normAutofit/>
          </a:bodyPr>
          <a:lstStyle/>
          <a:p>
            <a:pPr algn="just">
              <a:lnSpc>
                <a:spcPct val="150000"/>
              </a:lnSpc>
              <a:buNone/>
            </a:pPr>
            <a:r>
              <a:rPr lang="en-IN" sz="2800" dirty="0" smtClean="0">
                <a:solidFill>
                  <a:schemeClr val="tx2">
                    <a:lumMod val="75000"/>
                  </a:schemeClr>
                </a:solidFill>
              </a:rPr>
              <a:t>Environmental Factors</a:t>
            </a:r>
          </a:p>
          <a:p>
            <a:pPr algn="just">
              <a:lnSpc>
                <a:spcPct val="150000"/>
              </a:lnSpc>
            </a:pPr>
            <a:r>
              <a:rPr lang="en-IN" sz="2800" dirty="0" smtClean="0"/>
              <a:t>Physical/ Infrastructural Facilities,</a:t>
            </a:r>
          </a:p>
          <a:p>
            <a:pPr algn="just">
              <a:lnSpc>
                <a:spcPct val="150000"/>
              </a:lnSpc>
            </a:pPr>
            <a:r>
              <a:rPr lang="en-IN" sz="2800" dirty="0" smtClean="0"/>
              <a:t>Administrative Skill,</a:t>
            </a:r>
          </a:p>
          <a:p>
            <a:pPr algn="just">
              <a:lnSpc>
                <a:spcPct val="150000"/>
              </a:lnSpc>
            </a:pPr>
            <a:r>
              <a:rPr lang="en-IN" sz="2800" dirty="0" smtClean="0"/>
              <a:t>Method of discipline,</a:t>
            </a:r>
          </a:p>
          <a:p>
            <a:pPr algn="just">
              <a:lnSpc>
                <a:spcPct val="150000"/>
              </a:lnSpc>
            </a:pPr>
            <a:r>
              <a:rPr lang="en-IN" sz="2800" dirty="0" smtClean="0"/>
              <a:t>Method of teaching,</a:t>
            </a:r>
          </a:p>
          <a:p>
            <a:pPr algn="just">
              <a:lnSpc>
                <a:spcPct val="150000"/>
              </a:lnSpc>
            </a:pPr>
            <a:r>
              <a:rPr lang="en-IN" sz="2800" dirty="0" smtClean="0"/>
              <a:t>Teachers’ efficiency</a:t>
            </a:r>
          </a:p>
          <a:p>
            <a:pPr algn="just">
              <a:lnSpc>
                <a:spcPct val="150000"/>
              </a:lnSpc>
            </a:pPr>
            <a:r>
              <a:rPr lang="en-IN" sz="2800" dirty="0" smtClean="0"/>
              <a:t>Co-ordination between school and home.</a:t>
            </a:r>
            <a:endParaRPr lang="en-IN" sz="2800"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t>Factors influencing the (process of) children’s learning</a:t>
            </a:r>
            <a:endParaRPr lang="en-IN" sz="3200" dirty="0"/>
          </a:p>
        </p:txBody>
      </p:sp>
      <p:sp>
        <p:nvSpPr>
          <p:cNvPr id="3" name="Content Placeholder 2"/>
          <p:cNvSpPr>
            <a:spLocks noGrp="1"/>
          </p:cNvSpPr>
          <p:nvPr>
            <p:ph idx="1"/>
          </p:nvPr>
        </p:nvSpPr>
        <p:spPr/>
        <p:txBody>
          <a:bodyPr/>
          <a:lstStyle/>
          <a:p>
            <a:pPr algn="just"/>
            <a:r>
              <a:rPr lang="en-IN" dirty="0" smtClean="0"/>
              <a:t>Nervous System:</a:t>
            </a:r>
          </a:p>
          <a:p>
            <a:pPr lvl="1" algn="just">
              <a:buFont typeface="Wingdings" pitchFamily="2" charset="2"/>
              <a:buChar char="Ø"/>
            </a:pPr>
            <a:r>
              <a:rPr lang="en-IN" dirty="0" smtClean="0"/>
              <a:t>Mental and intellectual development of the children mainly depend on the nervous system.</a:t>
            </a:r>
          </a:p>
          <a:p>
            <a:pPr lvl="1" algn="just">
              <a:buFont typeface="Wingdings" pitchFamily="2" charset="2"/>
              <a:buChar char="Ø"/>
            </a:pPr>
            <a:r>
              <a:rPr lang="en-IN" dirty="0" smtClean="0"/>
              <a:t>Defective nervous system results abnormal mental development and lack of intelligence.</a:t>
            </a:r>
          </a:p>
          <a:p>
            <a:pPr algn="just"/>
            <a:r>
              <a:rPr lang="en-IN" dirty="0" smtClean="0"/>
              <a:t>Endocrine Glands: play an important role in different aspects of the children</a:t>
            </a:r>
          </a:p>
          <a:p>
            <a:pPr lvl="1" algn="just">
              <a:buFont typeface="Wingdings" pitchFamily="2" charset="2"/>
              <a:buChar char="Ø"/>
            </a:pPr>
            <a:r>
              <a:rPr lang="en-IN" dirty="0" smtClean="0"/>
              <a:t>Cognitive and connective behaviour,</a:t>
            </a:r>
          </a:p>
          <a:p>
            <a:pPr lvl="1" algn="just">
              <a:buFont typeface="Wingdings" pitchFamily="2" charset="2"/>
              <a:buChar char="Ø"/>
            </a:pPr>
            <a:r>
              <a:rPr lang="en-IN" dirty="0" smtClean="0"/>
              <a:t>Psycho-physical activeness,</a:t>
            </a:r>
          </a:p>
          <a:p>
            <a:pPr lvl="1" algn="just">
              <a:buFont typeface="Wingdings" pitchFamily="2" charset="2"/>
              <a:buChar char="Ø"/>
            </a:pPr>
            <a:r>
              <a:rPr lang="en-IN" dirty="0" smtClean="0"/>
              <a:t>Energetic and enthusiastic activities,</a:t>
            </a:r>
          </a:p>
          <a:p>
            <a:pPr lvl="1" algn="just">
              <a:buFont typeface="Wingdings" pitchFamily="2" charset="2"/>
              <a:buChar char="Ø"/>
            </a:pPr>
            <a:r>
              <a:rPr lang="en-IN" dirty="0" smtClean="0"/>
              <a:t>Intellectual activeness.</a:t>
            </a:r>
          </a:p>
          <a:p>
            <a:pPr algn="just">
              <a:buFont typeface="Wingdings" pitchFamily="2" charset="2"/>
              <a:buChar char="Ø"/>
            </a:pPr>
            <a:endParaRPr lang="en-IN" dirty="0" smtClean="0"/>
          </a:p>
          <a:p>
            <a:pPr algn="just">
              <a:buFont typeface="Wingdings" pitchFamily="2" charset="2"/>
              <a:buChar char="Ø"/>
            </a:pPr>
            <a:endParaRPr lang="en-IN"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200" dirty="0" smtClean="0"/>
              <a:t>Factors influencing the (process of) children’s learning</a:t>
            </a:r>
            <a:endParaRPr lang="en-IN" sz="3200" dirty="0"/>
          </a:p>
        </p:txBody>
      </p:sp>
      <p:sp>
        <p:nvSpPr>
          <p:cNvPr id="3" name="Content Placeholder 2"/>
          <p:cNvSpPr>
            <a:spLocks noGrp="1"/>
          </p:cNvSpPr>
          <p:nvPr>
            <p:ph idx="1"/>
          </p:nvPr>
        </p:nvSpPr>
        <p:spPr/>
        <p:txBody>
          <a:bodyPr>
            <a:normAutofit/>
          </a:bodyPr>
          <a:lstStyle/>
          <a:p>
            <a:pPr algn="just">
              <a:lnSpc>
                <a:spcPct val="150000"/>
              </a:lnSpc>
            </a:pPr>
            <a:r>
              <a:rPr lang="en-IN" dirty="0" smtClean="0"/>
              <a:t>Psycho-physical Maturity:</a:t>
            </a:r>
          </a:p>
          <a:p>
            <a:pPr lvl="1" algn="just">
              <a:lnSpc>
                <a:spcPct val="150000"/>
              </a:lnSpc>
              <a:buFont typeface="Wingdings" pitchFamily="2" charset="2"/>
              <a:buChar char="Ø"/>
            </a:pPr>
            <a:r>
              <a:rPr lang="en-IN" dirty="0" smtClean="0"/>
              <a:t>Learning depends on the maturity of the physical and sense organs of the children</a:t>
            </a:r>
          </a:p>
          <a:p>
            <a:pPr algn="just">
              <a:lnSpc>
                <a:spcPct val="150000"/>
              </a:lnSpc>
            </a:pPr>
            <a:r>
              <a:rPr lang="en-IN" dirty="0" smtClean="0"/>
              <a:t>Curiosity:</a:t>
            </a:r>
          </a:p>
          <a:p>
            <a:pPr lvl="1" algn="just">
              <a:lnSpc>
                <a:spcPct val="150000"/>
              </a:lnSpc>
              <a:buFont typeface="Wingdings" pitchFamily="2" charset="2"/>
              <a:buChar char="Ø"/>
            </a:pPr>
            <a:r>
              <a:rPr lang="en-IN" dirty="0" smtClean="0"/>
              <a:t>Means eagerness to know his/ her immediate physical environment.</a:t>
            </a:r>
          </a:p>
          <a:p>
            <a:pPr lvl="1" algn="just">
              <a:lnSpc>
                <a:spcPct val="150000"/>
              </a:lnSpc>
              <a:buFont typeface="Wingdings" pitchFamily="2" charset="2"/>
              <a:buChar char="Ø"/>
            </a:pPr>
            <a:r>
              <a:rPr lang="en-IN" dirty="0" smtClean="0"/>
              <a:t>Putting questions to anybody, anywhere, anytime.</a:t>
            </a:r>
            <a:endParaRPr lang="en-IN" dirty="0"/>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xmlns:mc="http://schemas.openxmlformats.org/markup-compatibility/2006" xmlns:mv="urn:schemas-microsoft-com:mac:vml">
  <p:tag name="may_ignore_ucw" val="true"/>
  <p:tag name="ppt/slides/slide1.xml" val="1845093136"/>
  <p:tag name="ppt/slides/slide11.xml" val="1477665730"/>
  <p:tag name="ppt/slides/slide13.xml" val="2007691144"/>
  <p:tag name="ppt/slides/slide14.xml" val="3081699066"/>
  <p:tag name="ppt/slides/slide15.xml" val="1469649503"/>
  <p:tag name="ppt/slides/slide16.xml" val="2031447663"/>
  <p:tag name="ppt/slides/slide17.xml" val="1191451795"/>
  <p:tag name="ppt/slides/slide10.xml" val="1229523350"/>
  <p:tag name="ppt/slides/slide12.xml" val="522387954"/>
  <p:tag name="ppt/slides/slide8.xml" val="2056766490"/>
  <p:tag name="ppt/slides/slide9.xml" val="1517640095"/>
  <p:tag name="ppt/slides/slide3.xml" val="1592134986"/>
  <p:tag name="ppt/slides/slide4.xml" val="1902642192"/>
  <p:tag name="ppt/slides/slide2.xml" val="2125468458"/>
  <p:tag name="ppt/slides/slide6.xml" val="1570365856"/>
  <p:tag name="ppt/slides/slide7.xml" val="3745437030"/>
  <p:tag name="ppt/slides/slide5.xml" val="674902810"/>
  <p:tag name="ppt/slideMasters/slideMaster1.xml" val="4200260677"/>
  <p:tag name="ppt/slideLayouts/slideLayout8.xml" val="270140946"/>
  <p:tag name="ppt/slideLayouts/slideLayout7.xml" val="1335328227"/>
  <p:tag name="ppt/slideLayouts/slideLayout6.xml" val="3507410072"/>
  <p:tag name="ppt/slideLayouts/slideLayout5.xml" val="2317946351"/>
  <p:tag name="ppt/slideLayouts/slideLayout4.xml" val="385698293"/>
  <p:tag name="ppt/slideLayouts/slideLayout3.xml" val="3786211044"/>
  <p:tag name="ppt/slideLayouts/slideLayout2.xml" val="227643317"/>
  <p:tag name="ppt/slideLayouts/slideLayout1.xml" val="2532030901"/>
  <p:tag name="ppt/slideLayouts/slideLayout10.xml" val="3076708389"/>
  <p:tag name="ppt/slideLayouts/slideLayout9.xml" val="3247580969"/>
  <p:tag name="ppt/slideLayouts/slideLayout11.xml" val="2444682016"/>
  <p:tag name="ppt/theme/theme1.xml" val="700424368"/>
  <p:tag name="ppt/media/image1.jpeg" val="154219642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